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270" r:id="rId2"/>
    <p:sldId id="257" r:id="rId3"/>
    <p:sldId id="256" r:id="rId4"/>
    <p:sldId id="265" r:id="rId5"/>
    <p:sldId id="268" r:id="rId6"/>
    <p:sldId id="269" r:id="rId7"/>
    <p:sldId id="259" r:id="rId8"/>
    <p:sldId id="273" r:id="rId9"/>
    <p:sldId id="263" r:id="rId10"/>
    <p:sldId id="274" r:id="rId11"/>
    <p:sldId id="277" r:id="rId12"/>
    <p:sldId id="276" r:id="rId13"/>
    <p:sldId id="281" r:id="rId14"/>
    <p:sldId id="282" r:id="rId15"/>
    <p:sldId id="283" r:id="rId16"/>
    <p:sldId id="284" r:id="rId17"/>
    <p:sldId id="278" r:id="rId18"/>
    <p:sldId id="293" r:id="rId19"/>
    <p:sldId id="290" r:id="rId20"/>
    <p:sldId id="294" r:id="rId21"/>
    <p:sldId id="292" r:id="rId22"/>
    <p:sldId id="285" r:id="rId23"/>
    <p:sldId id="287" r:id="rId24"/>
    <p:sldId id="288" r:id="rId25"/>
    <p:sldId id="291" r:id="rId26"/>
    <p:sldId id="266" r:id="rId27"/>
    <p:sldId id="289" r:id="rId28"/>
    <p:sldId id="264" r:id="rId29"/>
    <p:sldId id="267" r:id="rId30"/>
    <p:sldId id="275" r:id="rId31"/>
    <p:sldId id="28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889" autoAdjust="0"/>
  </p:normalViewPr>
  <p:slideViewPr>
    <p:cSldViewPr snapToGrid="0">
      <p:cViewPr>
        <p:scale>
          <a:sx n="100" d="100"/>
          <a:sy n="100" d="100"/>
        </p:scale>
        <p:origin x="58" y="-8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6002CF9-97D1-4F2E-9432-D5CDD68F2B0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4810FB3-4067-4D58-B5F8-C7226275911D}">
      <dgm:prSet/>
      <dgm:spPr/>
      <dgm:t>
        <a:bodyPr/>
        <a:lstStyle/>
        <a:p>
          <a:r>
            <a:rPr lang="en-US"/>
            <a:t>The dataset are read from folders </a:t>
          </a:r>
        </a:p>
      </dgm:t>
    </dgm:pt>
    <dgm:pt modelId="{8008CC26-93B6-44D0-BF86-E1495CAEF8AC}" type="parTrans" cxnId="{5CAD4AD2-E114-41D3-A39F-AEC2CED54C2A}">
      <dgm:prSet/>
      <dgm:spPr/>
      <dgm:t>
        <a:bodyPr/>
        <a:lstStyle/>
        <a:p>
          <a:endParaRPr lang="en-US"/>
        </a:p>
      </dgm:t>
    </dgm:pt>
    <dgm:pt modelId="{34E3F7C4-34C0-4537-80F6-A91A29F741B8}" type="sibTrans" cxnId="{5CAD4AD2-E114-41D3-A39F-AEC2CED54C2A}">
      <dgm:prSet/>
      <dgm:spPr/>
      <dgm:t>
        <a:bodyPr/>
        <a:lstStyle/>
        <a:p>
          <a:endParaRPr lang="en-US"/>
        </a:p>
      </dgm:t>
    </dgm:pt>
    <dgm:pt modelId="{DB2716C3-F63D-4E14-A9A6-89B25290EC3E}">
      <dgm:prSet/>
      <dgm:spPr/>
      <dgm:t>
        <a:bodyPr/>
        <a:lstStyle/>
        <a:p>
          <a:r>
            <a:rPr lang="en-US"/>
            <a:t>The dataset are resized to 48x48 resolution</a:t>
          </a:r>
        </a:p>
      </dgm:t>
    </dgm:pt>
    <dgm:pt modelId="{58BF2842-7661-4A81-8905-132F7B4CC550}" type="parTrans" cxnId="{97D05EA3-C846-496C-9652-0478B8A94A4A}">
      <dgm:prSet/>
      <dgm:spPr/>
      <dgm:t>
        <a:bodyPr/>
        <a:lstStyle/>
        <a:p>
          <a:endParaRPr lang="en-US"/>
        </a:p>
      </dgm:t>
    </dgm:pt>
    <dgm:pt modelId="{47120817-6CE2-43DC-AA9E-F1320E02EF1D}" type="sibTrans" cxnId="{97D05EA3-C846-496C-9652-0478B8A94A4A}">
      <dgm:prSet/>
      <dgm:spPr/>
      <dgm:t>
        <a:bodyPr/>
        <a:lstStyle/>
        <a:p>
          <a:endParaRPr lang="en-US"/>
        </a:p>
      </dgm:t>
    </dgm:pt>
    <dgm:pt modelId="{D06523AF-C492-4CA5-AEF2-4BB92292ED3A}">
      <dgm:prSet/>
      <dgm:spPr/>
      <dgm:t>
        <a:bodyPr/>
        <a:lstStyle/>
        <a:p>
          <a:r>
            <a:rPr lang="en-US"/>
            <a:t>Reading grayscale images into NumPy array</a:t>
          </a:r>
        </a:p>
      </dgm:t>
    </dgm:pt>
    <dgm:pt modelId="{714E79B3-D5B7-4615-A5BC-25E0CC0B3F4B}" type="parTrans" cxnId="{D6C1F23C-41E6-48AF-8BA1-21CFFC9B3B01}">
      <dgm:prSet/>
      <dgm:spPr/>
      <dgm:t>
        <a:bodyPr/>
        <a:lstStyle/>
        <a:p>
          <a:endParaRPr lang="en-US"/>
        </a:p>
      </dgm:t>
    </dgm:pt>
    <dgm:pt modelId="{C40969A3-113B-44FC-9024-64E82B10345C}" type="sibTrans" cxnId="{D6C1F23C-41E6-48AF-8BA1-21CFFC9B3B01}">
      <dgm:prSet/>
      <dgm:spPr/>
      <dgm:t>
        <a:bodyPr/>
        <a:lstStyle/>
        <a:p>
          <a:endParaRPr lang="en-US"/>
        </a:p>
      </dgm:t>
    </dgm:pt>
    <dgm:pt modelId="{B6DED754-9941-42C1-BEFF-05B55DB9DCBF}">
      <dgm:prSet/>
      <dgm:spPr/>
      <dgm:t>
        <a:bodyPr/>
        <a:lstStyle/>
        <a:p>
          <a:r>
            <a:rPr lang="en-US" dirty="0"/>
            <a:t>Adding images to 80% training dataset, 80% training dataset labels, 20% of the dataset to validation dataset and 20% validation dataset labels</a:t>
          </a:r>
        </a:p>
      </dgm:t>
    </dgm:pt>
    <dgm:pt modelId="{660D509B-239E-44E9-9978-CA69B43A0ADC}" type="parTrans" cxnId="{BF37E698-69CF-4D1F-9887-372A65BCBC18}">
      <dgm:prSet/>
      <dgm:spPr/>
      <dgm:t>
        <a:bodyPr/>
        <a:lstStyle/>
        <a:p>
          <a:endParaRPr lang="en-US"/>
        </a:p>
      </dgm:t>
    </dgm:pt>
    <dgm:pt modelId="{11FAA5EB-31D1-48DB-9EF4-72BA7E6D5304}" type="sibTrans" cxnId="{BF37E698-69CF-4D1F-9887-372A65BCBC18}">
      <dgm:prSet/>
      <dgm:spPr/>
      <dgm:t>
        <a:bodyPr/>
        <a:lstStyle/>
        <a:p>
          <a:endParaRPr lang="en-US"/>
        </a:p>
      </dgm:t>
    </dgm:pt>
    <dgm:pt modelId="{040C0A84-23B2-46E7-8684-164259405F36}" type="pres">
      <dgm:prSet presAssocID="{56002CF9-97D1-4F2E-9432-D5CDD68F2B0D}" presName="root" presStyleCnt="0">
        <dgm:presLayoutVars>
          <dgm:dir/>
          <dgm:resizeHandles val="exact"/>
        </dgm:presLayoutVars>
      </dgm:prSet>
      <dgm:spPr/>
    </dgm:pt>
    <dgm:pt modelId="{9F04B792-3D8B-4BBA-AB81-220099DDB02B}" type="pres">
      <dgm:prSet presAssocID="{14810FB3-4067-4D58-B5F8-C7226275911D}" presName="compNode" presStyleCnt="0"/>
      <dgm:spPr/>
    </dgm:pt>
    <dgm:pt modelId="{00477E2F-6681-4552-A43A-D7FD4A12DFC0}" type="pres">
      <dgm:prSet presAssocID="{14810FB3-4067-4D58-B5F8-C7226275911D}" presName="bgRect" presStyleLbl="bgShp" presStyleIdx="0" presStyleCnt="4"/>
      <dgm:spPr/>
    </dgm:pt>
    <dgm:pt modelId="{1D7F5D21-8855-45D4-9ECE-A27B354C408C}" type="pres">
      <dgm:prSet presAssocID="{14810FB3-4067-4D58-B5F8-C7226275911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65A1E9F-AA50-4F35-958B-9094C1B4854E}" type="pres">
      <dgm:prSet presAssocID="{14810FB3-4067-4D58-B5F8-C7226275911D}" presName="spaceRect" presStyleCnt="0"/>
      <dgm:spPr/>
    </dgm:pt>
    <dgm:pt modelId="{78CBAD89-F35B-4826-A00D-30ABD55AA44F}" type="pres">
      <dgm:prSet presAssocID="{14810FB3-4067-4D58-B5F8-C7226275911D}" presName="parTx" presStyleLbl="revTx" presStyleIdx="0" presStyleCnt="4">
        <dgm:presLayoutVars>
          <dgm:chMax val="0"/>
          <dgm:chPref val="0"/>
        </dgm:presLayoutVars>
      </dgm:prSet>
      <dgm:spPr/>
    </dgm:pt>
    <dgm:pt modelId="{A6AAB2C8-C0A0-402D-891E-9DCB0DC993E9}" type="pres">
      <dgm:prSet presAssocID="{34E3F7C4-34C0-4537-80F6-A91A29F741B8}" presName="sibTrans" presStyleCnt="0"/>
      <dgm:spPr/>
    </dgm:pt>
    <dgm:pt modelId="{46A5504D-6B48-4861-AAC3-5F3611B90E99}" type="pres">
      <dgm:prSet presAssocID="{DB2716C3-F63D-4E14-A9A6-89B25290EC3E}" presName="compNode" presStyleCnt="0"/>
      <dgm:spPr/>
    </dgm:pt>
    <dgm:pt modelId="{5D9D7390-691D-41FF-A707-DC9FE73A1163}" type="pres">
      <dgm:prSet presAssocID="{DB2716C3-F63D-4E14-A9A6-89B25290EC3E}" presName="bgRect" presStyleLbl="bgShp" presStyleIdx="1" presStyleCnt="4"/>
      <dgm:spPr/>
    </dgm:pt>
    <dgm:pt modelId="{E2EEDF93-409F-4FFC-B3AC-AF72D3C0F56A}" type="pres">
      <dgm:prSet presAssocID="{DB2716C3-F63D-4E14-A9A6-89B25290EC3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6AF75712-682A-4AA3-9930-82948B7D392B}" type="pres">
      <dgm:prSet presAssocID="{DB2716C3-F63D-4E14-A9A6-89B25290EC3E}" presName="spaceRect" presStyleCnt="0"/>
      <dgm:spPr/>
    </dgm:pt>
    <dgm:pt modelId="{BD6E8DB0-26BD-4039-8CEC-A707DF028A03}" type="pres">
      <dgm:prSet presAssocID="{DB2716C3-F63D-4E14-A9A6-89B25290EC3E}" presName="parTx" presStyleLbl="revTx" presStyleIdx="1" presStyleCnt="4">
        <dgm:presLayoutVars>
          <dgm:chMax val="0"/>
          <dgm:chPref val="0"/>
        </dgm:presLayoutVars>
      </dgm:prSet>
      <dgm:spPr/>
    </dgm:pt>
    <dgm:pt modelId="{FB596714-0C71-406B-8756-D4DBB1DB3EDA}" type="pres">
      <dgm:prSet presAssocID="{47120817-6CE2-43DC-AA9E-F1320E02EF1D}" presName="sibTrans" presStyleCnt="0"/>
      <dgm:spPr/>
    </dgm:pt>
    <dgm:pt modelId="{BC893960-EF39-4D61-A49F-FFCFCF3607AB}" type="pres">
      <dgm:prSet presAssocID="{D06523AF-C492-4CA5-AEF2-4BB92292ED3A}" presName="compNode" presStyleCnt="0"/>
      <dgm:spPr/>
    </dgm:pt>
    <dgm:pt modelId="{AA649B10-EE61-4518-84CD-49EBAF5552EB}" type="pres">
      <dgm:prSet presAssocID="{D06523AF-C492-4CA5-AEF2-4BB92292ED3A}" presName="bgRect" presStyleLbl="bgShp" presStyleIdx="2" presStyleCnt="4"/>
      <dgm:spPr/>
    </dgm:pt>
    <dgm:pt modelId="{596D5DC4-A5B6-4600-B5C3-2447F7792C45}" type="pres">
      <dgm:prSet presAssocID="{D06523AF-C492-4CA5-AEF2-4BB92292ED3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4B9AA4E-E2C8-4680-980E-B132D4F51CD5}" type="pres">
      <dgm:prSet presAssocID="{D06523AF-C492-4CA5-AEF2-4BB92292ED3A}" presName="spaceRect" presStyleCnt="0"/>
      <dgm:spPr/>
    </dgm:pt>
    <dgm:pt modelId="{6D0CD0AC-6E3D-4C1B-A407-8F426096A7A8}" type="pres">
      <dgm:prSet presAssocID="{D06523AF-C492-4CA5-AEF2-4BB92292ED3A}" presName="parTx" presStyleLbl="revTx" presStyleIdx="2" presStyleCnt="4">
        <dgm:presLayoutVars>
          <dgm:chMax val="0"/>
          <dgm:chPref val="0"/>
        </dgm:presLayoutVars>
      </dgm:prSet>
      <dgm:spPr/>
    </dgm:pt>
    <dgm:pt modelId="{76FC79AF-D5C5-4022-B9D6-76E3921B2D15}" type="pres">
      <dgm:prSet presAssocID="{C40969A3-113B-44FC-9024-64E82B10345C}" presName="sibTrans" presStyleCnt="0"/>
      <dgm:spPr/>
    </dgm:pt>
    <dgm:pt modelId="{433C007A-57F1-4CA5-8211-16D8591C9BAE}" type="pres">
      <dgm:prSet presAssocID="{B6DED754-9941-42C1-BEFF-05B55DB9DCBF}" presName="compNode" presStyleCnt="0"/>
      <dgm:spPr/>
    </dgm:pt>
    <dgm:pt modelId="{D1736F43-6A32-4921-A0C7-49DEE62E5707}" type="pres">
      <dgm:prSet presAssocID="{B6DED754-9941-42C1-BEFF-05B55DB9DCBF}" presName="bgRect" presStyleLbl="bgShp" presStyleIdx="3" presStyleCnt="4"/>
      <dgm:spPr/>
    </dgm:pt>
    <dgm:pt modelId="{ED660F55-B9E8-4001-A42A-3240FFEEDA19}" type="pres">
      <dgm:prSet presAssocID="{B6DED754-9941-42C1-BEFF-05B55DB9DCB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ilter"/>
        </a:ext>
      </dgm:extLst>
    </dgm:pt>
    <dgm:pt modelId="{5E5807C5-F8DB-42FA-8C49-8BD77BBF90B1}" type="pres">
      <dgm:prSet presAssocID="{B6DED754-9941-42C1-BEFF-05B55DB9DCBF}" presName="spaceRect" presStyleCnt="0"/>
      <dgm:spPr/>
    </dgm:pt>
    <dgm:pt modelId="{8AF6E4C4-E3A9-4B3D-93D2-6F1B3FA1F93F}" type="pres">
      <dgm:prSet presAssocID="{B6DED754-9941-42C1-BEFF-05B55DB9DCBF}" presName="parTx" presStyleLbl="revTx" presStyleIdx="3" presStyleCnt="4">
        <dgm:presLayoutVars>
          <dgm:chMax val="0"/>
          <dgm:chPref val="0"/>
        </dgm:presLayoutVars>
      </dgm:prSet>
      <dgm:spPr/>
    </dgm:pt>
  </dgm:ptLst>
  <dgm:cxnLst>
    <dgm:cxn modelId="{90F8212A-04C9-47DB-8B5B-BDD10A6FDA19}" type="presOf" srcId="{14810FB3-4067-4D58-B5F8-C7226275911D}" destId="{78CBAD89-F35B-4826-A00D-30ABD55AA44F}" srcOrd="0" destOrd="0" presId="urn:microsoft.com/office/officeart/2018/2/layout/IconVerticalSolidList"/>
    <dgm:cxn modelId="{8B37C02C-AAF7-4E20-A13C-63EB7D268A2E}" type="presOf" srcId="{B6DED754-9941-42C1-BEFF-05B55DB9DCBF}" destId="{8AF6E4C4-E3A9-4B3D-93D2-6F1B3FA1F93F}" srcOrd="0" destOrd="0" presId="urn:microsoft.com/office/officeart/2018/2/layout/IconVerticalSolidList"/>
    <dgm:cxn modelId="{D6FD5D36-BACE-4056-AAD8-5E1F71FAB817}" type="presOf" srcId="{56002CF9-97D1-4F2E-9432-D5CDD68F2B0D}" destId="{040C0A84-23B2-46E7-8684-164259405F36}" srcOrd="0" destOrd="0" presId="urn:microsoft.com/office/officeart/2018/2/layout/IconVerticalSolidList"/>
    <dgm:cxn modelId="{D6C1F23C-41E6-48AF-8BA1-21CFFC9B3B01}" srcId="{56002CF9-97D1-4F2E-9432-D5CDD68F2B0D}" destId="{D06523AF-C492-4CA5-AEF2-4BB92292ED3A}" srcOrd="2" destOrd="0" parTransId="{714E79B3-D5B7-4615-A5BC-25E0CC0B3F4B}" sibTransId="{C40969A3-113B-44FC-9024-64E82B10345C}"/>
    <dgm:cxn modelId="{DB30F73C-07E7-4EEF-95D1-DFA9A7D2EB54}" type="presOf" srcId="{D06523AF-C492-4CA5-AEF2-4BB92292ED3A}" destId="{6D0CD0AC-6E3D-4C1B-A407-8F426096A7A8}" srcOrd="0" destOrd="0" presId="urn:microsoft.com/office/officeart/2018/2/layout/IconVerticalSolidList"/>
    <dgm:cxn modelId="{BF37E698-69CF-4D1F-9887-372A65BCBC18}" srcId="{56002CF9-97D1-4F2E-9432-D5CDD68F2B0D}" destId="{B6DED754-9941-42C1-BEFF-05B55DB9DCBF}" srcOrd="3" destOrd="0" parTransId="{660D509B-239E-44E9-9978-CA69B43A0ADC}" sibTransId="{11FAA5EB-31D1-48DB-9EF4-72BA7E6D5304}"/>
    <dgm:cxn modelId="{600888A1-0E4A-4BF6-8799-8D1E42B9CE07}" type="presOf" srcId="{DB2716C3-F63D-4E14-A9A6-89B25290EC3E}" destId="{BD6E8DB0-26BD-4039-8CEC-A707DF028A03}" srcOrd="0" destOrd="0" presId="urn:microsoft.com/office/officeart/2018/2/layout/IconVerticalSolidList"/>
    <dgm:cxn modelId="{97D05EA3-C846-496C-9652-0478B8A94A4A}" srcId="{56002CF9-97D1-4F2E-9432-D5CDD68F2B0D}" destId="{DB2716C3-F63D-4E14-A9A6-89B25290EC3E}" srcOrd="1" destOrd="0" parTransId="{58BF2842-7661-4A81-8905-132F7B4CC550}" sibTransId="{47120817-6CE2-43DC-AA9E-F1320E02EF1D}"/>
    <dgm:cxn modelId="{5CAD4AD2-E114-41D3-A39F-AEC2CED54C2A}" srcId="{56002CF9-97D1-4F2E-9432-D5CDD68F2B0D}" destId="{14810FB3-4067-4D58-B5F8-C7226275911D}" srcOrd="0" destOrd="0" parTransId="{8008CC26-93B6-44D0-BF86-E1495CAEF8AC}" sibTransId="{34E3F7C4-34C0-4537-80F6-A91A29F741B8}"/>
    <dgm:cxn modelId="{A43DF113-66E5-4E27-8BD5-7DAEF0B66854}" type="presParOf" srcId="{040C0A84-23B2-46E7-8684-164259405F36}" destId="{9F04B792-3D8B-4BBA-AB81-220099DDB02B}" srcOrd="0" destOrd="0" presId="urn:microsoft.com/office/officeart/2018/2/layout/IconVerticalSolidList"/>
    <dgm:cxn modelId="{E089257C-9B98-407E-B4B1-0D8ED2AD627F}" type="presParOf" srcId="{9F04B792-3D8B-4BBA-AB81-220099DDB02B}" destId="{00477E2F-6681-4552-A43A-D7FD4A12DFC0}" srcOrd="0" destOrd="0" presId="urn:microsoft.com/office/officeart/2018/2/layout/IconVerticalSolidList"/>
    <dgm:cxn modelId="{FD977A37-7CE3-49FD-9B02-6C796B1DDA39}" type="presParOf" srcId="{9F04B792-3D8B-4BBA-AB81-220099DDB02B}" destId="{1D7F5D21-8855-45D4-9ECE-A27B354C408C}" srcOrd="1" destOrd="0" presId="urn:microsoft.com/office/officeart/2018/2/layout/IconVerticalSolidList"/>
    <dgm:cxn modelId="{ABEC892E-BC45-45D4-BA71-E56C27E615DF}" type="presParOf" srcId="{9F04B792-3D8B-4BBA-AB81-220099DDB02B}" destId="{565A1E9F-AA50-4F35-958B-9094C1B4854E}" srcOrd="2" destOrd="0" presId="urn:microsoft.com/office/officeart/2018/2/layout/IconVerticalSolidList"/>
    <dgm:cxn modelId="{B8A72CED-996B-4463-A15B-DC33209CBCC6}" type="presParOf" srcId="{9F04B792-3D8B-4BBA-AB81-220099DDB02B}" destId="{78CBAD89-F35B-4826-A00D-30ABD55AA44F}" srcOrd="3" destOrd="0" presId="urn:microsoft.com/office/officeart/2018/2/layout/IconVerticalSolidList"/>
    <dgm:cxn modelId="{74F8524B-DBD3-443A-91D6-B93B2CE831EB}" type="presParOf" srcId="{040C0A84-23B2-46E7-8684-164259405F36}" destId="{A6AAB2C8-C0A0-402D-891E-9DCB0DC993E9}" srcOrd="1" destOrd="0" presId="urn:microsoft.com/office/officeart/2018/2/layout/IconVerticalSolidList"/>
    <dgm:cxn modelId="{F690B087-822C-4D89-A817-73C8D43B0812}" type="presParOf" srcId="{040C0A84-23B2-46E7-8684-164259405F36}" destId="{46A5504D-6B48-4861-AAC3-5F3611B90E99}" srcOrd="2" destOrd="0" presId="urn:microsoft.com/office/officeart/2018/2/layout/IconVerticalSolidList"/>
    <dgm:cxn modelId="{D5BCF8D6-EF02-4DD4-8A63-CE37AC0007AD}" type="presParOf" srcId="{46A5504D-6B48-4861-AAC3-5F3611B90E99}" destId="{5D9D7390-691D-41FF-A707-DC9FE73A1163}" srcOrd="0" destOrd="0" presId="urn:microsoft.com/office/officeart/2018/2/layout/IconVerticalSolidList"/>
    <dgm:cxn modelId="{26FDF565-9F9B-4882-80C6-2BF8E67CD52A}" type="presParOf" srcId="{46A5504D-6B48-4861-AAC3-5F3611B90E99}" destId="{E2EEDF93-409F-4FFC-B3AC-AF72D3C0F56A}" srcOrd="1" destOrd="0" presId="urn:microsoft.com/office/officeart/2018/2/layout/IconVerticalSolidList"/>
    <dgm:cxn modelId="{46F2E56C-E028-48DE-BD45-C70BBD3A0662}" type="presParOf" srcId="{46A5504D-6B48-4861-AAC3-5F3611B90E99}" destId="{6AF75712-682A-4AA3-9930-82948B7D392B}" srcOrd="2" destOrd="0" presId="urn:microsoft.com/office/officeart/2018/2/layout/IconVerticalSolidList"/>
    <dgm:cxn modelId="{F33BA978-7F66-4F23-AFF8-A7CB8E2CC713}" type="presParOf" srcId="{46A5504D-6B48-4861-AAC3-5F3611B90E99}" destId="{BD6E8DB0-26BD-4039-8CEC-A707DF028A03}" srcOrd="3" destOrd="0" presId="urn:microsoft.com/office/officeart/2018/2/layout/IconVerticalSolidList"/>
    <dgm:cxn modelId="{8C50CF98-8EF6-463F-97F2-80D67F5AF2A8}" type="presParOf" srcId="{040C0A84-23B2-46E7-8684-164259405F36}" destId="{FB596714-0C71-406B-8756-D4DBB1DB3EDA}" srcOrd="3" destOrd="0" presId="urn:microsoft.com/office/officeart/2018/2/layout/IconVerticalSolidList"/>
    <dgm:cxn modelId="{407C6114-DD49-4704-9780-60960665BC4A}" type="presParOf" srcId="{040C0A84-23B2-46E7-8684-164259405F36}" destId="{BC893960-EF39-4D61-A49F-FFCFCF3607AB}" srcOrd="4" destOrd="0" presId="urn:microsoft.com/office/officeart/2018/2/layout/IconVerticalSolidList"/>
    <dgm:cxn modelId="{E9CB3F22-F17C-4135-B35E-07434B340B7D}" type="presParOf" srcId="{BC893960-EF39-4D61-A49F-FFCFCF3607AB}" destId="{AA649B10-EE61-4518-84CD-49EBAF5552EB}" srcOrd="0" destOrd="0" presId="urn:microsoft.com/office/officeart/2018/2/layout/IconVerticalSolidList"/>
    <dgm:cxn modelId="{EB3872E9-B757-484C-BA45-2E54D1AFA88B}" type="presParOf" srcId="{BC893960-EF39-4D61-A49F-FFCFCF3607AB}" destId="{596D5DC4-A5B6-4600-B5C3-2447F7792C45}" srcOrd="1" destOrd="0" presId="urn:microsoft.com/office/officeart/2018/2/layout/IconVerticalSolidList"/>
    <dgm:cxn modelId="{40AA4946-BD0C-48A4-8C27-9DB5E573C725}" type="presParOf" srcId="{BC893960-EF39-4D61-A49F-FFCFCF3607AB}" destId="{14B9AA4E-E2C8-4680-980E-B132D4F51CD5}" srcOrd="2" destOrd="0" presId="urn:microsoft.com/office/officeart/2018/2/layout/IconVerticalSolidList"/>
    <dgm:cxn modelId="{87DD2E9C-98AF-4FEC-B67E-DA3BF80345A4}" type="presParOf" srcId="{BC893960-EF39-4D61-A49F-FFCFCF3607AB}" destId="{6D0CD0AC-6E3D-4C1B-A407-8F426096A7A8}" srcOrd="3" destOrd="0" presId="urn:microsoft.com/office/officeart/2018/2/layout/IconVerticalSolidList"/>
    <dgm:cxn modelId="{A747CA54-375B-4A46-8EC6-B39672B3BDD5}" type="presParOf" srcId="{040C0A84-23B2-46E7-8684-164259405F36}" destId="{76FC79AF-D5C5-4022-B9D6-76E3921B2D15}" srcOrd="5" destOrd="0" presId="urn:microsoft.com/office/officeart/2018/2/layout/IconVerticalSolidList"/>
    <dgm:cxn modelId="{A9DCEA60-0BA7-483C-A4F0-E50EB08CFD9E}" type="presParOf" srcId="{040C0A84-23B2-46E7-8684-164259405F36}" destId="{433C007A-57F1-4CA5-8211-16D8591C9BAE}" srcOrd="6" destOrd="0" presId="urn:microsoft.com/office/officeart/2018/2/layout/IconVerticalSolidList"/>
    <dgm:cxn modelId="{07FF7880-AB0C-4827-838E-8DA77CD67A86}" type="presParOf" srcId="{433C007A-57F1-4CA5-8211-16D8591C9BAE}" destId="{D1736F43-6A32-4921-A0C7-49DEE62E5707}" srcOrd="0" destOrd="0" presId="urn:microsoft.com/office/officeart/2018/2/layout/IconVerticalSolidList"/>
    <dgm:cxn modelId="{8264B835-FF3A-444C-B879-69E3CF9854C4}" type="presParOf" srcId="{433C007A-57F1-4CA5-8211-16D8591C9BAE}" destId="{ED660F55-B9E8-4001-A42A-3240FFEEDA19}" srcOrd="1" destOrd="0" presId="urn:microsoft.com/office/officeart/2018/2/layout/IconVerticalSolidList"/>
    <dgm:cxn modelId="{ADA3CCE6-9E8C-4642-9D4B-8159B5765532}" type="presParOf" srcId="{433C007A-57F1-4CA5-8211-16D8591C9BAE}" destId="{5E5807C5-F8DB-42FA-8C49-8BD77BBF90B1}" srcOrd="2" destOrd="0" presId="urn:microsoft.com/office/officeart/2018/2/layout/IconVerticalSolidList"/>
    <dgm:cxn modelId="{9FEEB94E-1A25-4D45-A0A7-505E51EEDE04}" type="presParOf" srcId="{433C007A-57F1-4CA5-8211-16D8591C9BAE}" destId="{8AF6E4C4-E3A9-4B3D-93D2-6F1B3FA1F93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477E2F-6681-4552-A43A-D7FD4A12DFC0}">
      <dsp:nvSpPr>
        <dsp:cNvPr id="0" name=""/>
        <dsp:cNvSpPr/>
      </dsp:nvSpPr>
      <dsp:spPr>
        <a:xfrm>
          <a:off x="0" y="1304"/>
          <a:ext cx="9906000" cy="66107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7F5D21-8855-45D4-9ECE-A27B354C408C}">
      <dsp:nvSpPr>
        <dsp:cNvPr id="0" name=""/>
        <dsp:cNvSpPr/>
      </dsp:nvSpPr>
      <dsp:spPr>
        <a:xfrm>
          <a:off x="199975" y="150046"/>
          <a:ext cx="363591" cy="363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CBAD89-F35B-4826-A00D-30ABD55AA44F}">
      <dsp:nvSpPr>
        <dsp:cNvPr id="0" name=""/>
        <dsp:cNvSpPr/>
      </dsp:nvSpPr>
      <dsp:spPr>
        <a:xfrm>
          <a:off x="763543" y="1304"/>
          <a:ext cx="91424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The dataset are read from folders </a:t>
          </a:r>
        </a:p>
      </dsp:txBody>
      <dsp:txXfrm>
        <a:off x="763543" y="1304"/>
        <a:ext cx="9142456" cy="661076"/>
      </dsp:txXfrm>
    </dsp:sp>
    <dsp:sp modelId="{5D9D7390-691D-41FF-A707-DC9FE73A1163}">
      <dsp:nvSpPr>
        <dsp:cNvPr id="0" name=""/>
        <dsp:cNvSpPr/>
      </dsp:nvSpPr>
      <dsp:spPr>
        <a:xfrm>
          <a:off x="0" y="827649"/>
          <a:ext cx="9906000" cy="66107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EEDF93-409F-4FFC-B3AC-AF72D3C0F56A}">
      <dsp:nvSpPr>
        <dsp:cNvPr id="0" name=""/>
        <dsp:cNvSpPr/>
      </dsp:nvSpPr>
      <dsp:spPr>
        <a:xfrm>
          <a:off x="199975" y="976391"/>
          <a:ext cx="363591" cy="363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D6E8DB0-26BD-4039-8CEC-A707DF028A03}">
      <dsp:nvSpPr>
        <dsp:cNvPr id="0" name=""/>
        <dsp:cNvSpPr/>
      </dsp:nvSpPr>
      <dsp:spPr>
        <a:xfrm>
          <a:off x="763543" y="827649"/>
          <a:ext cx="91424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The dataset are resized to 48x48 resolution</a:t>
          </a:r>
        </a:p>
      </dsp:txBody>
      <dsp:txXfrm>
        <a:off x="763543" y="827649"/>
        <a:ext cx="9142456" cy="661076"/>
      </dsp:txXfrm>
    </dsp:sp>
    <dsp:sp modelId="{AA649B10-EE61-4518-84CD-49EBAF5552EB}">
      <dsp:nvSpPr>
        <dsp:cNvPr id="0" name=""/>
        <dsp:cNvSpPr/>
      </dsp:nvSpPr>
      <dsp:spPr>
        <a:xfrm>
          <a:off x="0" y="1653995"/>
          <a:ext cx="9906000" cy="66107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D5DC4-A5B6-4600-B5C3-2447F7792C45}">
      <dsp:nvSpPr>
        <dsp:cNvPr id="0" name=""/>
        <dsp:cNvSpPr/>
      </dsp:nvSpPr>
      <dsp:spPr>
        <a:xfrm>
          <a:off x="199975" y="1802737"/>
          <a:ext cx="363591" cy="3635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0CD0AC-6E3D-4C1B-A407-8F426096A7A8}">
      <dsp:nvSpPr>
        <dsp:cNvPr id="0" name=""/>
        <dsp:cNvSpPr/>
      </dsp:nvSpPr>
      <dsp:spPr>
        <a:xfrm>
          <a:off x="763543" y="1653995"/>
          <a:ext cx="91424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a:t>Reading grayscale images into NumPy array</a:t>
          </a:r>
        </a:p>
      </dsp:txBody>
      <dsp:txXfrm>
        <a:off x="763543" y="1653995"/>
        <a:ext cx="9142456" cy="661076"/>
      </dsp:txXfrm>
    </dsp:sp>
    <dsp:sp modelId="{D1736F43-6A32-4921-A0C7-49DEE62E5707}">
      <dsp:nvSpPr>
        <dsp:cNvPr id="0" name=""/>
        <dsp:cNvSpPr/>
      </dsp:nvSpPr>
      <dsp:spPr>
        <a:xfrm>
          <a:off x="0" y="2480340"/>
          <a:ext cx="9906000" cy="66107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60F55-B9E8-4001-A42A-3240FFEEDA19}">
      <dsp:nvSpPr>
        <dsp:cNvPr id="0" name=""/>
        <dsp:cNvSpPr/>
      </dsp:nvSpPr>
      <dsp:spPr>
        <a:xfrm>
          <a:off x="199975" y="2629082"/>
          <a:ext cx="363591" cy="3635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F6E4C4-E3A9-4B3D-93D2-6F1B3FA1F93F}">
      <dsp:nvSpPr>
        <dsp:cNvPr id="0" name=""/>
        <dsp:cNvSpPr/>
      </dsp:nvSpPr>
      <dsp:spPr>
        <a:xfrm>
          <a:off x="763543" y="2480340"/>
          <a:ext cx="9142456" cy="6610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964" tIns="69964" rIns="69964" bIns="69964" numCol="1" spcCol="1270" anchor="ctr" anchorCtr="0">
          <a:noAutofit/>
        </a:bodyPr>
        <a:lstStyle/>
        <a:p>
          <a:pPr marL="0" lvl="0" indent="0" algn="l" defTabSz="889000">
            <a:lnSpc>
              <a:spcPct val="90000"/>
            </a:lnSpc>
            <a:spcBef>
              <a:spcPct val="0"/>
            </a:spcBef>
            <a:spcAft>
              <a:spcPct val="35000"/>
            </a:spcAft>
            <a:buNone/>
          </a:pPr>
          <a:r>
            <a:rPr lang="en-US" sz="2000" kern="1200" dirty="0"/>
            <a:t>Adding images to 80% training dataset, 80% training dataset labels, 20% of the dataset to validation dataset and 20% validation dataset labels</a:t>
          </a:r>
        </a:p>
      </dsp:txBody>
      <dsp:txXfrm>
        <a:off x="763543" y="2480340"/>
        <a:ext cx="9142456" cy="6610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A344C8-B2D2-4A90-BBCC-B3D797780FBC}" type="datetimeFigureOut">
              <a:rPr lang="en-US" smtClean="0"/>
              <a:t>11/21/2020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683632-BBAB-431A-9603-ACD09F662F00}" type="slidenum">
              <a:rPr lang="en-US" smtClean="0"/>
              <a:t>‹#›</a:t>
            </a:fld>
            <a:endParaRPr lang="en-US"/>
          </a:p>
        </p:txBody>
      </p:sp>
    </p:spTree>
    <p:extLst>
      <p:ext uri="{BB962C8B-B14F-4D97-AF65-F5344CB8AC3E}">
        <p14:creationId xmlns:p14="http://schemas.microsoft.com/office/powerpoint/2010/main" val="25140868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a:t>
            </a:r>
            <a:br>
              <a:rPr lang="en-US" dirty="0"/>
            </a:br>
            <a:r>
              <a:rPr lang="en-US" dirty="0"/>
              <a:t>My name is Nazera Khana, I am going to cop resenting this session on Cognitive State estimation for Online Meetings using Machine Learning with Merian Gabra</a:t>
            </a:r>
            <a:br>
              <a:rPr lang="en-US" dirty="0"/>
            </a:br>
            <a:r>
              <a:rPr lang="en-US" dirty="0"/>
              <a:t>We have worked with Mr. Chris Jones as Technical advisor and </a:t>
            </a:r>
            <a:br>
              <a:rPr lang="en-US" dirty="0"/>
            </a:br>
            <a:r>
              <a:rPr lang="en-US" dirty="0"/>
              <a:t>Dr. Ali Sekmen as course instructor. </a:t>
            </a:r>
            <a:br>
              <a:rPr lang="en-US" dirty="0"/>
            </a:br>
            <a:r>
              <a:rPr lang="en-US" dirty="0"/>
              <a:t>The purpose of this presentation is to discuss and talk about the important of Cognitive State estimation for Online Meetings using Machine Learning.</a:t>
            </a:r>
          </a:p>
        </p:txBody>
      </p:sp>
      <p:sp>
        <p:nvSpPr>
          <p:cNvPr id="4" name="Slide Number Placeholder 3"/>
          <p:cNvSpPr>
            <a:spLocks noGrp="1"/>
          </p:cNvSpPr>
          <p:nvPr>
            <p:ph type="sldNum" sz="quarter" idx="5"/>
          </p:nvPr>
        </p:nvSpPr>
        <p:spPr/>
        <p:txBody>
          <a:bodyPr/>
          <a:lstStyle/>
          <a:p>
            <a:fld id="{3F683632-BBAB-431A-9603-ACD09F662F00}" type="slidenum">
              <a:rPr lang="en-US" smtClean="0"/>
              <a:t>1</a:t>
            </a:fld>
            <a:endParaRPr lang="en-US"/>
          </a:p>
        </p:txBody>
      </p:sp>
    </p:spTree>
    <p:extLst>
      <p:ext uri="{BB962C8B-B14F-4D97-AF65-F5344CB8AC3E}">
        <p14:creationId xmlns:p14="http://schemas.microsoft.com/office/powerpoint/2010/main" val="4226758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followed steps how to code to download all dataset from google to pc directly.</a:t>
            </a:r>
          </a:p>
          <a:p>
            <a:r>
              <a:rPr lang="en-US" dirty="0"/>
              <a:t>In this project we have tried two different dataset from Kaggle.</a:t>
            </a:r>
          </a:p>
          <a:p>
            <a:r>
              <a:rPr lang="en-US" dirty="0"/>
              <a:t>One of them contains grayscale images for thousands of images.</a:t>
            </a:r>
          </a:p>
          <a:p>
            <a:r>
              <a:rPr lang="en-US" dirty="0"/>
              <a:t>The other dataset of facial expressions are stored in csv file (fer2013)</a:t>
            </a:r>
          </a:p>
          <a:p>
            <a:endParaRPr lang="en-US" dirty="0"/>
          </a:p>
          <a:p>
            <a:r>
              <a:rPr lang="en-US" dirty="0"/>
              <a:t>We have different dataset in here </a:t>
            </a:r>
            <a:br>
              <a:rPr lang="en-US" dirty="0"/>
            </a:br>
            <a:r>
              <a:rPr lang="en-US" dirty="0"/>
              <a:t>we started with google dataset and after we download it and used it we didn’t like it because it was to big and to cluttered means since it had more than one faces in each image and takes a lot to clean it </a:t>
            </a:r>
            <a:r>
              <a:rPr lang="en-US" dirty="0" err="1"/>
              <a:t>up.We</a:t>
            </a:r>
            <a:r>
              <a:rPr lang="en-US" dirty="0"/>
              <a:t> have been looking for another dataset and we found 2 different dataset from Kaggle </a:t>
            </a:r>
            <a:br>
              <a:rPr lang="en-US" dirty="0"/>
            </a:br>
            <a:r>
              <a:rPr lang="en-US" dirty="0"/>
              <a:t>one of them is folders labeled with Training and testing for the 6 emotions this</a:t>
            </a:r>
            <a:br>
              <a:rPr lang="en-US" dirty="0"/>
            </a:br>
            <a:r>
              <a:rPr lang="en-US" dirty="0"/>
              <a:t>dataset looks much better than the google dataset it was cleaner, and we had a single image for each face  </a:t>
            </a:r>
            <a:br>
              <a:rPr lang="en-US" dirty="0"/>
            </a:br>
            <a:r>
              <a:rPr lang="en-US" dirty="0"/>
              <a:t>it was also easier to process but we found it was taking more than 5 hours to process all the dataset </a:t>
            </a:r>
            <a:br>
              <a:rPr lang="en-US" dirty="0"/>
            </a:br>
            <a:r>
              <a:rPr lang="en-US" dirty="0"/>
              <a:t>after that we looked for another dataset. we found another dataset csv file called fer2013 (facial expression recognition)</a:t>
            </a:r>
            <a:br>
              <a:rPr lang="en-US" dirty="0"/>
            </a:br>
            <a:r>
              <a:rPr lang="en-US" dirty="0"/>
              <a:t>It was provided to public resource so everyone can use it . We also decided it to use it because it was much faster and easier, and it was taking around one and half hour to use it rather than 5 hours</a:t>
            </a:r>
          </a:p>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13</a:t>
            </a:fld>
            <a:endParaRPr lang="en-US"/>
          </a:p>
        </p:txBody>
      </p:sp>
    </p:spTree>
    <p:extLst>
      <p:ext uri="{BB962C8B-B14F-4D97-AF65-F5344CB8AC3E}">
        <p14:creationId xmlns:p14="http://schemas.microsoft.com/office/powerpoint/2010/main" val="2770115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14</a:t>
            </a:fld>
            <a:endParaRPr lang="en-US"/>
          </a:p>
        </p:txBody>
      </p:sp>
    </p:spTree>
    <p:extLst>
      <p:ext uri="{BB962C8B-B14F-4D97-AF65-F5344CB8AC3E}">
        <p14:creationId xmlns:p14="http://schemas.microsoft.com/office/powerpoint/2010/main" val="3106781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202124"/>
              </a:solidFill>
              <a:effectLst/>
              <a:latin typeface="Roboto"/>
            </a:endParaRPr>
          </a:p>
          <a:p>
            <a:r>
              <a:rPr lang="en-US" b="0" i="0" dirty="0">
                <a:solidFill>
                  <a:srgbClr val="202124"/>
                </a:solidFill>
                <a:effectLst/>
                <a:latin typeface="Roboto"/>
              </a:rPr>
              <a:t>A </a:t>
            </a:r>
            <a:r>
              <a:rPr lang="en-US" b="1" i="0" dirty="0">
                <a:solidFill>
                  <a:srgbClr val="202124"/>
                </a:solidFill>
                <a:effectLst/>
                <a:latin typeface="Roboto"/>
              </a:rPr>
              <a:t>convolutional neural network</a:t>
            </a:r>
            <a:r>
              <a:rPr lang="en-US" b="0" i="0" dirty="0">
                <a:solidFill>
                  <a:srgbClr val="202124"/>
                </a:solidFill>
                <a:effectLst/>
                <a:latin typeface="Roboto"/>
              </a:rPr>
              <a:t> that can robustly classify objects even if its placed in different orientations is said to have the property called invariance. More specifically, a </a:t>
            </a:r>
            <a:r>
              <a:rPr lang="en-US" b="1" i="0" dirty="0">
                <a:solidFill>
                  <a:srgbClr val="202124"/>
                </a:solidFill>
                <a:effectLst/>
                <a:latin typeface="Roboto"/>
              </a:rPr>
              <a:t>CNN</a:t>
            </a:r>
            <a:r>
              <a:rPr lang="en-US" b="0" i="0" dirty="0">
                <a:solidFill>
                  <a:srgbClr val="202124"/>
                </a:solidFill>
                <a:effectLst/>
                <a:latin typeface="Roboto"/>
              </a:rPr>
              <a:t> can be invariant to translation, viewpoint, size or illumination (Or a combination of the above)</a:t>
            </a:r>
          </a:p>
          <a:p>
            <a:endParaRPr lang="en-US" b="0" i="0" dirty="0">
              <a:solidFill>
                <a:srgbClr val="202124"/>
              </a:solidFill>
              <a:effectLst/>
              <a:latin typeface="Roboto"/>
            </a:endParaRPr>
          </a:p>
          <a:p>
            <a:pPr algn="l">
              <a:buFont typeface="Arial" panose="020B0604020202020204" pitchFamily="34" charset="0"/>
              <a:buChar char="•"/>
            </a:pPr>
            <a:r>
              <a:rPr lang="en-US" b="0" i="0" dirty="0">
                <a:solidFill>
                  <a:srgbClr val="202124"/>
                </a:solidFill>
                <a:effectLst/>
                <a:latin typeface="Roboto"/>
              </a:rPr>
              <a:t>Flipping: flipping the image vertically or horizontally.</a:t>
            </a:r>
          </a:p>
          <a:p>
            <a:pPr algn="l">
              <a:buFont typeface="Arial" panose="020B0604020202020204" pitchFamily="34" charset="0"/>
              <a:buChar char="•"/>
            </a:pPr>
            <a:r>
              <a:rPr lang="en-US" b="0" i="0" dirty="0">
                <a:solidFill>
                  <a:srgbClr val="202124"/>
                </a:solidFill>
                <a:effectLst/>
                <a:latin typeface="Roboto"/>
              </a:rPr>
              <a:t>Rotation: rotates the image by a specified degree.</a:t>
            </a:r>
          </a:p>
          <a:p>
            <a:pPr algn="l">
              <a:buFont typeface="Arial" panose="020B0604020202020204" pitchFamily="34" charset="0"/>
              <a:buChar char="•"/>
            </a:pPr>
            <a:r>
              <a:rPr lang="en-US" b="0" i="0" dirty="0">
                <a:solidFill>
                  <a:srgbClr val="202124"/>
                </a:solidFill>
                <a:effectLst/>
                <a:latin typeface="Roboto"/>
              </a:rPr>
              <a:t>Shearing: shifts one part of the image like a parallelogram.</a:t>
            </a:r>
          </a:p>
          <a:p>
            <a:pPr algn="l">
              <a:buFont typeface="Arial" panose="020B0604020202020204" pitchFamily="34" charset="0"/>
              <a:buChar char="•"/>
            </a:pPr>
            <a:r>
              <a:rPr lang="en-US" b="0" i="0" dirty="0">
                <a:solidFill>
                  <a:srgbClr val="202124"/>
                </a:solidFill>
                <a:effectLst/>
                <a:latin typeface="Roboto"/>
              </a:rPr>
              <a:t>Cropping: </a:t>
            </a:r>
            <a:r>
              <a:rPr lang="en-US" b="1" i="0" dirty="0">
                <a:solidFill>
                  <a:srgbClr val="202124"/>
                </a:solidFill>
                <a:effectLst/>
                <a:latin typeface="Roboto"/>
              </a:rPr>
              <a:t>object</a:t>
            </a:r>
            <a:r>
              <a:rPr lang="en-US" b="0" i="0" dirty="0">
                <a:solidFill>
                  <a:srgbClr val="202124"/>
                </a:solidFill>
                <a:effectLst/>
                <a:latin typeface="Roboto"/>
              </a:rPr>
              <a:t> appear in different positions in different proportions in the image.</a:t>
            </a:r>
          </a:p>
          <a:p>
            <a:pPr algn="l">
              <a:buFont typeface="Arial" panose="020B0604020202020204" pitchFamily="34" charset="0"/>
              <a:buChar char="•"/>
            </a:pPr>
            <a:r>
              <a:rPr lang="en-US" b="0" i="0" dirty="0">
                <a:solidFill>
                  <a:srgbClr val="202124"/>
                </a:solidFill>
                <a:effectLst/>
                <a:latin typeface="Roboto"/>
              </a:rPr>
              <a:t>Zoom in, Zoom out.</a:t>
            </a:r>
          </a:p>
          <a:p>
            <a:endParaRPr lang="en-US" b="0" i="0" dirty="0">
              <a:solidFill>
                <a:srgbClr val="202124"/>
              </a:solidFill>
              <a:effectLst/>
              <a:latin typeface="Roboto"/>
            </a:endParaRPr>
          </a:p>
          <a:p>
            <a:r>
              <a:rPr lang="en-US" b="1" i="0" dirty="0">
                <a:solidFill>
                  <a:srgbClr val="202124"/>
                </a:solidFill>
                <a:effectLst/>
                <a:latin typeface="Roboto"/>
              </a:rPr>
              <a:t>Data Augmentation</a:t>
            </a:r>
            <a:r>
              <a:rPr lang="en-US" b="0" i="0" dirty="0">
                <a:solidFill>
                  <a:srgbClr val="202124"/>
                </a:solidFill>
                <a:effectLst/>
                <a:latin typeface="Roboto"/>
              </a:rPr>
              <a:t> in play. A </a:t>
            </a:r>
            <a:r>
              <a:rPr lang="en-US" b="1" i="0" dirty="0">
                <a:solidFill>
                  <a:srgbClr val="202124"/>
                </a:solidFill>
                <a:effectLst/>
                <a:latin typeface="Roboto"/>
              </a:rPr>
              <a:t>convolutional neural network</a:t>
            </a:r>
            <a:r>
              <a:rPr lang="en-US" b="0" i="0" dirty="0">
                <a:solidFill>
                  <a:srgbClr val="202124"/>
                </a:solidFill>
                <a:effectLst/>
                <a:latin typeface="Roboto"/>
              </a:rPr>
              <a:t> that can robustly classify objects even if its placed in different orientations is said to have the property called invariance. More specifically, a </a:t>
            </a:r>
            <a:r>
              <a:rPr lang="en-US" b="1" i="0" dirty="0">
                <a:solidFill>
                  <a:srgbClr val="202124"/>
                </a:solidFill>
                <a:effectLst/>
                <a:latin typeface="Roboto"/>
              </a:rPr>
              <a:t>CNN</a:t>
            </a:r>
            <a:r>
              <a:rPr lang="en-US" b="0" i="0" dirty="0">
                <a:solidFill>
                  <a:srgbClr val="202124"/>
                </a:solidFill>
                <a:effectLst/>
                <a:latin typeface="Roboto"/>
              </a:rPr>
              <a:t> can be invariant to translation, viewpoint, size or illumination (Or a combination of the above)</a:t>
            </a:r>
          </a:p>
          <a:p>
            <a:endParaRPr lang="en-US" b="0" i="0" dirty="0">
              <a:solidFill>
                <a:srgbClr val="202124"/>
              </a:solidFill>
              <a:effectLst/>
              <a:latin typeface="Roboto"/>
            </a:endParaRPr>
          </a:p>
          <a:p>
            <a:r>
              <a:rPr lang="en-US" b="1" i="0" dirty="0">
                <a:solidFill>
                  <a:srgbClr val="202124"/>
                </a:solidFill>
                <a:effectLst/>
                <a:latin typeface="Roboto"/>
              </a:rPr>
              <a:t>dropout</a:t>
            </a:r>
            <a:r>
              <a:rPr lang="en-US" b="0" i="0" dirty="0">
                <a:solidFill>
                  <a:srgbClr val="202124"/>
                </a:solidFill>
                <a:effectLst/>
                <a:latin typeface="Roboto"/>
              </a:rPr>
              <a:t> can be used after convolutional layers (e.g. Conv2D) and after pooling layers (e.g. MaxPooling2D). Often, </a:t>
            </a:r>
            <a:r>
              <a:rPr lang="en-US" b="1" i="0" dirty="0">
                <a:solidFill>
                  <a:srgbClr val="202124"/>
                </a:solidFill>
                <a:effectLst/>
                <a:latin typeface="Roboto"/>
              </a:rPr>
              <a:t>dropout</a:t>
            </a:r>
            <a:r>
              <a:rPr lang="en-US" b="0" i="0" dirty="0">
                <a:solidFill>
                  <a:srgbClr val="202124"/>
                </a:solidFill>
                <a:effectLst/>
                <a:latin typeface="Roboto"/>
              </a:rPr>
              <a:t> is only used after the pooling layers, but this is just a rough heuristic. In this case, </a:t>
            </a:r>
            <a:r>
              <a:rPr lang="en-US" b="1" i="0" dirty="0">
                <a:solidFill>
                  <a:srgbClr val="202124"/>
                </a:solidFill>
                <a:effectLst/>
                <a:latin typeface="Roboto"/>
              </a:rPr>
              <a:t>dropout</a:t>
            </a:r>
            <a:r>
              <a:rPr lang="en-US" b="0" i="0" dirty="0">
                <a:solidFill>
                  <a:srgbClr val="202124"/>
                </a:solidFill>
                <a:effectLst/>
                <a:latin typeface="Roboto"/>
              </a:rPr>
              <a:t> is applied to each element or cell within the feature maps.</a:t>
            </a:r>
          </a:p>
          <a:p>
            <a:endParaRPr lang="en-US" b="0" i="0" dirty="0">
              <a:solidFill>
                <a:srgbClr val="202124"/>
              </a:solidFill>
              <a:effectLst/>
              <a:latin typeface="Roboto"/>
            </a:endParaRPr>
          </a:p>
          <a:p>
            <a:r>
              <a:rPr lang="en-US" b="0" i="0" dirty="0">
                <a:solidFill>
                  <a:srgbClr val="202124"/>
                </a:solidFill>
                <a:effectLst/>
                <a:latin typeface="Roboto"/>
              </a:rPr>
              <a:t>it applies </a:t>
            </a:r>
            <a:r>
              <a:rPr lang="en-US" b="1" i="0" dirty="0">
                <a:solidFill>
                  <a:srgbClr val="202124"/>
                </a:solidFill>
                <a:effectLst/>
                <a:latin typeface="Roboto"/>
              </a:rPr>
              <a:t>same</a:t>
            </a:r>
            <a:r>
              <a:rPr lang="en-US" b="0" i="0" dirty="0">
                <a:solidFill>
                  <a:srgbClr val="202124"/>
                </a:solidFill>
                <a:effectLst/>
                <a:latin typeface="Roboto"/>
              </a:rPr>
              <a:t> </a:t>
            </a:r>
            <a:r>
              <a:rPr lang="en-US" b="1" i="0" dirty="0">
                <a:solidFill>
                  <a:srgbClr val="202124"/>
                </a:solidFill>
                <a:effectLst/>
                <a:latin typeface="Roboto"/>
              </a:rPr>
              <a:t>padding</a:t>
            </a:r>
            <a:r>
              <a:rPr lang="en-US" b="0" i="0" dirty="0">
                <a:solidFill>
                  <a:srgbClr val="202124"/>
                </a:solidFill>
                <a:effectLst/>
                <a:latin typeface="Roboto"/>
              </a:rPr>
              <a:t> to the input image so that the input image gets fully covered by the filter and specified stride</a:t>
            </a:r>
          </a:p>
          <a:p>
            <a:endParaRPr lang="en-US" b="0" i="0" dirty="0">
              <a:solidFill>
                <a:srgbClr val="202124"/>
              </a:solidFill>
              <a:effectLst/>
              <a:latin typeface="Roboto"/>
            </a:endParaRPr>
          </a:p>
          <a:p>
            <a:r>
              <a:rPr lang="en-US" b="1" i="0" dirty="0" err="1">
                <a:solidFill>
                  <a:srgbClr val="202124"/>
                </a:solidFill>
                <a:effectLst/>
                <a:latin typeface="Roboto"/>
              </a:rPr>
              <a:t>He_normal</a:t>
            </a:r>
            <a:r>
              <a:rPr lang="en-US" b="1" i="0" dirty="0">
                <a:solidFill>
                  <a:srgbClr val="202124"/>
                </a:solidFill>
                <a:effectLst/>
                <a:latin typeface="Roboto"/>
              </a:rPr>
              <a:t> </a:t>
            </a:r>
            <a:r>
              <a:rPr lang="en-US" b="0" i="0" dirty="0">
                <a:solidFill>
                  <a:srgbClr val="202124"/>
                </a:solidFill>
                <a:effectLst/>
                <a:latin typeface="Roboto"/>
              </a:rPr>
              <a:t>this for initializing random number for weights and biases for the model</a:t>
            </a:r>
          </a:p>
          <a:p>
            <a:endParaRPr lang="en-US" b="0" i="0" dirty="0">
              <a:solidFill>
                <a:srgbClr val="202124"/>
              </a:solidFill>
              <a:effectLst/>
              <a:latin typeface="Roboto"/>
            </a:endParaRPr>
          </a:p>
          <a:p>
            <a:r>
              <a:rPr lang="en-US" b="0" i="0" dirty="0">
                <a:solidFill>
                  <a:srgbClr val="555555"/>
                </a:solidFill>
                <a:effectLst/>
                <a:latin typeface="Helvetica Neue"/>
              </a:rPr>
              <a:t>The </a:t>
            </a:r>
            <a:r>
              <a:rPr lang="en-US" b="1" i="0" dirty="0">
                <a:solidFill>
                  <a:srgbClr val="555555"/>
                </a:solidFill>
                <a:effectLst/>
                <a:latin typeface="Helvetica Neue"/>
              </a:rPr>
              <a:t>Adam optimization algorithm</a:t>
            </a:r>
            <a:r>
              <a:rPr lang="en-US" b="0" i="0" dirty="0">
                <a:solidFill>
                  <a:srgbClr val="555555"/>
                </a:solidFill>
                <a:effectLst/>
                <a:latin typeface="Helvetica Neue"/>
              </a:rPr>
              <a:t> is an extension to stochastic gradient descent that has recently seen broader adoption for deep learning applications in computer vision and natural language processing.</a:t>
            </a:r>
          </a:p>
          <a:p>
            <a:endParaRPr lang="en-US" b="0" i="0" dirty="0">
              <a:solidFill>
                <a:srgbClr val="555555"/>
              </a:solidFill>
              <a:effectLst/>
              <a:latin typeface="Helvetica Neue"/>
            </a:endParaRPr>
          </a:p>
          <a:p>
            <a:r>
              <a:rPr lang="en-US" b="1" i="0" dirty="0">
                <a:solidFill>
                  <a:srgbClr val="555555"/>
                </a:solidFill>
                <a:effectLst/>
                <a:latin typeface="Helvetica Neue"/>
              </a:rPr>
              <a:t>Batch normalization </a:t>
            </a:r>
            <a:r>
              <a:rPr lang="en-US" b="0" i="0" dirty="0">
                <a:solidFill>
                  <a:srgbClr val="555555"/>
                </a:solidFill>
                <a:effectLst/>
                <a:latin typeface="Helvetica Neue"/>
              </a:rPr>
              <a:t>can be implemented during training by calculating the mean and standard deviation of each input variable to a layer per mini-batch and using these statistics to perform the standardization.</a:t>
            </a:r>
          </a:p>
          <a:p>
            <a:endParaRPr lang="en-US" b="0" i="0" dirty="0">
              <a:solidFill>
                <a:srgbClr val="555555"/>
              </a:solidFill>
              <a:effectLst/>
              <a:latin typeface="Helvetica Neue"/>
            </a:endParaRPr>
          </a:p>
          <a:p>
            <a:r>
              <a:rPr lang="en-US" b="0" i="0" dirty="0">
                <a:solidFill>
                  <a:srgbClr val="555555"/>
                </a:solidFill>
                <a:effectLst/>
                <a:latin typeface="Helvetica Neue"/>
              </a:rPr>
              <a:t>Batch normalization is a technique to standardize the inputs to a network, applied to ether the activations of a prior layer or inputs directly</a:t>
            </a:r>
            <a:endParaRPr lang="en-US" b="0" dirty="0"/>
          </a:p>
        </p:txBody>
      </p:sp>
      <p:sp>
        <p:nvSpPr>
          <p:cNvPr id="4" name="Slide Number Placeholder 3"/>
          <p:cNvSpPr>
            <a:spLocks noGrp="1"/>
          </p:cNvSpPr>
          <p:nvPr>
            <p:ph type="sldNum" sz="quarter" idx="5"/>
          </p:nvPr>
        </p:nvSpPr>
        <p:spPr/>
        <p:txBody>
          <a:bodyPr/>
          <a:lstStyle/>
          <a:p>
            <a:fld id="{3F683632-BBAB-431A-9603-ACD09F662F00}" type="slidenum">
              <a:rPr lang="en-US" smtClean="0"/>
              <a:t>16</a:t>
            </a:fld>
            <a:endParaRPr lang="en-US"/>
          </a:p>
        </p:txBody>
      </p:sp>
    </p:spTree>
    <p:extLst>
      <p:ext uri="{BB962C8B-B14F-4D97-AF65-F5344CB8AC3E}">
        <p14:creationId xmlns:p14="http://schemas.microsoft.com/office/powerpoint/2010/main" val="300904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a:rPr>
              <a:t>Specifically, the </a:t>
            </a:r>
            <a:r>
              <a:rPr lang="en-US" b="1" i="0" dirty="0">
                <a:solidFill>
                  <a:srgbClr val="202124"/>
                </a:solidFill>
                <a:effectLst/>
                <a:latin typeface="Roboto"/>
              </a:rPr>
              <a:t>learning rate</a:t>
            </a:r>
            <a:r>
              <a:rPr lang="en-US" b="0" i="0" dirty="0">
                <a:solidFill>
                  <a:srgbClr val="202124"/>
                </a:solidFill>
                <a:effectLst/>
                <a:latin typeface="Roboto"/>
              </a:rPr>
              <a:t> is a configurable hyperparameter used in the </a:t>
            </a:r>
            <a:r>
              <a:rPr lang="en-US" b="1" i="0" dirty="0">
                <a:solidFill>
                  <a:srgbClr val="202124"/>
                </a:solidFill>
                <a:effectLst/>
                <a:latin typeface="Roboto"/>
              </a:rPr>
              <a:t>training</a:t>
            </a:r>
            <a:r>
              <a:rPr lang="en-US" b="0" i="0" dirty="0">
                <a:solidFill>
                  <a:srgbClr val="202124"/>
                </a:solidFill>
                <a:effectLst/>
                <a:latin typeface="Roboto"/>
              </a:rPr>
              <a:t> of </a:t>
            </a:r>
            <a:r>
              <a:rPr lang="en-US" b="1" i="0" dirty="0">
                <a:solidFill>
                  <a:srgbClr val="202124"/>
                </a:solidFill>
                <a:effectLst/>
                <a:latin typeface="Roboto"/>
              </a:rPr>
              <a:t>neural networks</a:t>
            </a:r>
            <a:r>
              <a:rPr lang="en-US" b="0" i="0" dirty="0">
                <a:solidFill>
                  <a:srgbClr val="202124"/>
                </a:solidFill>
                <a:effectLst/>
                <a:latin typeface="Roboto"/>
              </a:rPr>
              <a:t> that has a small positive value, often in the range between 0.0 and 1.0. The </a:t>
            </a:r>
            <a:r>
              <a:rPr lang="en-US" b="1" i="0" dirty="0">
                <a:solidFill>
                  <a:srgbClr val="202124"/>
                </a:solidFill>
                <a:effectLst/>
                <a:latin typeface="Roboto"/>
              </a:rPr>
              <a:t>learning rate</a:t>
            </a:r>
            <a:r>
              <a:rPr lang="en-US" b="0" i="0" dirty="0">
                <a:solidFill>
                  <a:srgbClr val="202124"/>
                </a:solidFill>
                <a:effectLst/>
                <a:latin typeface="Roboto"/>
              </a:rPr>
              <a:t> controls how quickly the model is adapted to the problem</a:t>
            </a:r>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18</a:t>
            </a:fld>
            <a:endParaRPr lang="en-US"/>
          </a:p>
        </p:txBody>
      </p:sp>
    </p:spTree>
    <p:extLst>
      <p:ext uri="{BB962C8B-B14F-4D97-AF65-F5344CB8AC3E}">
        <p14:creationId xmlns:p14="http://schemas.microsoft.com/office/powerpoint/2010/main" val="2408451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25</a:t>
            </a:fld>
            <a:endParaRPr lang="en-US"/>
          </a:p>
        </p:txBody>
      </p:sp>
    </p:spTree>
    <p:extLst>
      <p:ext uri="{BB962C8B-B14F-4D97-AF65-F5344CB8AC3E}">
        <p14:creationId xmlns:p14="http://schemas.microsoft.com/office/powerpoint/2010/main" val="10902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first time for us to study in Deep learning before we started the project we had to studied first </a:t>
            </a:r>
            <a:br>
              <a:rPr lang="en-US" dirty="0"/>
            </a:br>
            <a:r>
              <a:rPr lang="en-US" dirty="0"/>
              <a:t>We also had to study in Google </a:t>
            </a:r>
            <a:r>
              <a:rPr lang="en-US" dirty="0" err="1"/>
              <a:t>colab</a:t>
            </a:r>
            <a:r>
              <a:rPr lang="en-US" dirty="0"/>
              <a:t> – we went through some tutorial to understand the COLAB and </a:t>
            </a:r>
            <a:r>
              <a:rPr lang="en-US" dirty="0" err="1"/>
              <a:t>TenserFlow</a:t>
            </a:r>
            <a:r>
              <a:rPr lang="en-US" dirty="0"/>
              <a:t> We also had to study </a:t>
            </a:r>
            <a:r>
              <a:rPr lang="en-US" dirty="0" err="1"/>
              <a:t>Colab</a:t>
            </a:r>
            <a:r>
              <a:rPr lang="en-US" dirty="0"/>
              <a:t> using GPU rather than CPU </a:t>
            </a:r>
            <a:br>
              <a:rPr lang="en-US" dirty="0"/>
            </a:br>
            <a:r>
              <a:rPr lang="en-US" dirty="0"/>
              <a:t>Because GPU was faster than CPU </a:t>
            </a:r>
            <a:br>
              <a:rPr lang="en-US" dirty="0"/>
            </a:br>
            <a:r>
              <a:rPr lang="en-US" dirty="0"/>
              <a:t>We also created a CNN model and we got the sample architecture model and we tried to modified it more and more To get this accuracy 70% with the batch size of 32 and epoch with 100</a:t>
            </a:r>
            <a:br>
              <a:rPr lang="en-US" dirty="0"/>
            </a:br>
            <a:r>
              <a:rPr lang="en-US" dirty="0"/>
              <a:t>when we compared to so many research paper published online they got accuracy between , 60, 85 and 90 and they used different models other than CNN</a:t>
            </a:r>
          </a:p>
        </p:txBody>
      </p:sp>
      <p:sp>
        <p:nvSpPr>
          <p:cNvPr id="4" name="Slide Number Placeholder 3"/>
          <p:cNvSpPr>
            <a:spLocks noGrp="1"/>
          </p:cNvSpPr>
          <p:nvPr>
            <p:ph type="sldNum" sz="quarter" idx="5"/>
          </p:nvPr>
        </p:nvSpPr>
        <p:spPr/>
        <p:txBody>
          <a:bodyPr/>
          <a:lstStyle/>
          <a:p>
            <a:fld id="{3F683632-BBAB-431A-9603-ACD09F662F00}" type="slidenum">
              <a:rPr lang="en-US" smtClean="0"/>
              <a:t>26</a:t>
            </a:fld>
            <a:endParaRPr lang="en-US"/>
          </a:p>
        </p:txBody>
      </p:sp>
    </p:spTree>
    <p:extLst>
      <p:ext uri="{BB962C8B-B14F-4D97-AF65-F5344CB8AC3E}">
        <p14:creationId xmlns:p14="http://schemas.microsoft.com/office/powerpoint/2010/main" val="2628059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27</a:t>
            </a:fld>
            <a:endParaRPr lang="en-US"/>
          </a:p>
        </p:txBody>
      </p:sp>
    </p:spTree>
    <p:extLst>
      <p:ext uri="{BB962C8B-B14F-4D97-AF65-F5344CB8AC3E}">
        <p14:creationId xmlns:p14="http://schemas.microsoft.com/office/powerpoint/2010/main" val="2588806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future, </a:t>
            </a:r>
            <a:br>
              <a:rPr lang="en-US" dirty="0"/>
            </a:br>
            <a:r>
              <a:rPr lang="en-US" dirty="0"/>
              <a:t>we plan to train our dataset with a different model to get more accuracy.  And once we have better accuracy, along with more knowledge with the zoom platform, </a:t>
            </a:r>
            <a:br>
              <a:rPr lang="en-US" dirty="0"/>
            </a:br>
            <a:r>
              <a:rPr lang="en-US" dirty="0"/>
              <a:t>we will work  to add our model weight to zoom to detect the </a:t>
            </a:r>
            <a:br>
              <a:rPr lang="en-US" dirty="0"/>
            </a:br>
            <a:r>
              <a:rPr lang="en-US" dirty="0"/>
              <a:t>faces in zoom meetings and recognizing emotions</a:t>
            </a:r>
          </a:p>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28</a:t>
            </a:fld>
            <a:endParaRPr lang="en-US"/>
          </a:p>
        </p:txBody>
      </p:sp>
    </p:spTree>
    <p:extLst>
      <p:ext uri="{BB962C8B-B14F-4D97-AF65-F5344CB8AC3E}">
        <p14:creationId xmlns:p14="http://schemas.microsoft.com/office/powerpoint/2010/main" val="3201527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29</a:t>
            </a:fld>
            <a:endParaRPr lang="en-US"/>
          </a:p>
        </p:txBody>
      </p:sp>
    </p:spTree>
    <p:extLst>
      <p:ext uri="{BB962C8B-B14F-4D97-AF65-F5344CB8AC3E}">
        <p14:creationId xmlns:p14="http://schemas.microsoft.com/office/powerpoint/2010/main" val="285493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like to give a special thanks to </a:t>
            </a:r>
            <a:br>
              <a:rPr lang="en-US" dirty="0"/>
            </a:br>
            <a:r>
              <a:rPr lang="en-US" dirty="0"/>
              <a:t>Dr. Ali Sekmen and Mr. Christopher Jones for all their help along this journey. </a:t>
            </a:r>
            <a:br>
              <a:rPr lang="en-US" dirty="0"/>
            </a:br>
            <a:r>
              <a:rPr lang="en-US" dirty="0"/>
              <a:t>We would also like to thank the Department of Computer Science and angering college for providing us with the necessary resources to create a successful project.</a:t>
            </a:r>
          </a:p>
        </p:txBody>
      </p:sp>
      <p:sp>
        <p:nvSpPr>
          <p:cNvPr id="4" name="Slide Number Placeholder 3"/>
          <p:cNvSpPr>
            <a:spLocks noGrp="1"/>
          </p:cNvSpPr>
          <p:nvPr>
            <p:ph type="sldNum" sz="quarter" idx="5"/>
          </p:nvPr>
        </p:nvSpPr>
        <p:spPr/>
        <p:txBody>
          <a:bodyPr/>
          <a:lstStyle/>
          <a:p>
            <a:fld id="{3F683632-BBAB-431A-9603-ACD09F662F00}" type="slidenum">
              <a:rPr lang="en-US" smtClean="0"/>
              <a:t>30</a:t>
            </a:fld>
            <a:endParaRPr lang="en-US"/>
          </a:p>
        </p:txBody>
      </p:sp>
    </p:spTree>
    <p:extLst>
      <p:ext uri="{BB962C8B-B14F-4D97-AF65-F5344CB8AC3E}">
        <p14:creationId xmlns:p14="http://schemas.microsoft.com/office/powerpoint/2010/main" val="9618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introducing the project and discussing the goals and objectives and the Design and Implementation , results and finally we will be discussing all completed and future work.</a:t>
            </a:r>
          </a:p>
        </p:txBody>
      </p:sp>
      <p:sp>
        <p:nvSpPr>
          <p:cNvPr id="4" name="Slide Number Placeholder 3"/>
          <p:cNvSpPr>
            <a:spLocks noGrp="1"/>
          </p:cNvSpPr>
          <p:nvPr>
            <p:ph type="sldNum" sz="quarter" idx="5"/>
          </p:nvPr>
        </p:nvSpPr>
        <p:spPr/>
        <p:txBody>
          <a:bodyPr/>
          <a:lstStyle/>
          <a:p>
            <a:fld id="{3F683632-BBAB-431A-9603-ACD09F662F00}" type="slidenum">
              <a:rPr lang="en-US" smtClean="0"/>
              <a:t>2</a:t>
            </a:fld>
            <a:endParaRPr lang="en-US"/>
          </a:p>
        </p:txBody>
      </p:sp>
    </p:spTree>
    <p:extLst>
      <p:ext uri="{BB962C8B-B14F-4D97-AF65-F5344CB8AC3E}">
        <p14:creationId xmlns:p14="http://schemas.microsoft.com/office/powerpoint/2010/main" val="3923480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if not all of our lives have been impacted by COVID-19. Our education has shifted to online learning and our classes to be held virtually via webcam. Many of the teaching techniques we may already know have changed to less familiar ways. </a:t>
            </a:r>
            <a:br>
              <a:rPr lang="en-US" dirty="0"/>
            </a:br>
            <a:r>
              <a:rPr lang="en-US" dirty="0"/>
              <a:t>The instructors also cannot monitor all the students, together at the same time. Furthermore, it is difficult to detect emotion through a monitor. With our AI system, we can detect emotion facially expressed which is essential to assessing students learning.</a:t>
            </a:r>
          </a:p>
        </p:txBody>
      </p:sp>
      <p:sp>
        <p:nvSpPr>
          <p:cNvPr id="4" name="Slide Number Placeholder 3"/>
          <p:cNvSpPr>
            <a:spLocks noGrp="1"/>
          </p:cNvSpPr>
          <p:nvPr>
            <p:ph type="sldNum" sz="quarter" idx="5"/>
          </p:nvPr>
        </p:nvSpPr>
        <p:spPr/>
        <p:txBody>
          <a:bodyPr/>
          <a:lstStyle/>
          <a:p>
            <a:fld id="{3F683632-BBAB-431A-9603-ACD09F662F00}" type="slidenum">
              <a:rPr lang="en-US" smtClean="0"/>
              <a:t>3</a:t>
            </a:fld>
            <a:endParaRPr lang="en-US"/>
          </a:p>
        </p:txBody>
      </p:sp>
    </p:spTree>
    <p:extLst>
      <p:ext uri="{BB962C8B-B14F-4D97-AF65-F5344CB8AC3E}">
        <p14:creationId xmlns:p14="http://schemas.microsoft.com/office/powerpoint/2010/main" val="18495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graphical user interface</a:t>
            </a:r>
          </a:p>
          <a:p>
            <a:r>
              <a:rPr lang="en-US" sz="1200" b="0" i="0" kern="1200" dirty="0" err="1">
                <a:solidFill>
                  <a:schemeClr val="tx1"/>
                </a:solidFill>
                <a:effectLst/>
                <a:latin typeface="+mn-lt"/>
                <a:ea typeface="+mn-ea"/>
                <a:cs typeface="+mn-cs"/>
              </a:rPr>
              <a:t>Rgb</a:t>
            </a:r>
            <a:r>
              <a:rPr lang="en-US" sz="1200" b="0" i="0" kern="1200" dirty="0">
                <a:solidFill>
                  <a:schemeClr val="tx1"/>
                </a:solidFill>
                <a:effectLst/>
                <a:latin typeface="+mn-lt"/>
                <a:ea typeface="+mn-ea"/>
                <a:cs typeface="+mn-cs"/>
              </a:rPr>
              <a:t> for color models red green and blue</a:t>
            </a:r>
          </a:p>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5</a:t>
            </a:fld>
            <a:endParaRPr lang="en-US"/>
          </a:p>
        </p:txBody>
      </p:sp>
    </p:spTree>
    <p:extLst>
      <p:ext uri="{BB962C8B-B14F-4D97-AF65-F5344CB8AC3E}">
        <p14:creationId xmlns:p14="http://schemas.microsoft.com/office/powerpoint/2010/main" val="2890181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non-functional requirements</a:t>
            </a:r>
          </a:p>
          <a:p>
            <a:r>
              <a:rPr lang="en-US" sz="1200" kern="1200" dirty="0">
                <a:solidFill>
                  <a:schemeClr val="tx1"/>
                </a:solidFill>
                <a:effectLst/>
                <a:latin typeface="+mn-lt"/>
                <a:ea typeface="+mn-ea"/>
                <a:cs typeface="+mn-cs"/>
              </a:rPr>
              <a:t> defines system attributes.</a:t>
            </a:r>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6</a:t>
            </a:fld>
            <a:endParaRPr lang="en-US"/>
          </a:p>
        </p:txBody>
      </p:sp>
    </p:spTree>
    <p:extLst>
      <p:ext uri="{BB962C8B-B14F-4D97-AF65-F5344CB8AC3E}">
        <p14:creationId xmlns:p14="http://schemas.microsoft.com/office/powerpoint/2010/main" val="1487478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with a database of stored images. 80% of these images get processed through a DCNN(deep convolutional neural network). A 3 step process occurs within the DCNN.  In the initial phase, images get fed through a Convolutional Neural Network of filters to extract specific features from them. </a:t>
            </a:r>
            <a:br>
              <a:rPr lang="en-US" dirty="0"/>
            </a:br>
            <a:r>
              <a:rPr lang="en-US" dirty="0"/>
              <a:t>Once that data has been extracted, it gets put through a FCNN(Fully connected neural network) to determine the weights and biases which will later help to identify the different emotions expressed. </a:t>
            </a:r>
            <a:br>
              <a:rPr lang="en-US" dirty="0"/>
            </a:br>
            <a:r>
              <a:rPr lang="en-US" dirty="0"/>
              <a:t>The more an image gets trained, the better the weights and biases get in the FCNN.</a:t>
            </a:r>
            <a:br>
              <a:rPr lang="en-US" dirty="0"/>
            </a:br>
            <a:r>
              <a:rPr lang="en-US" dirty="0"/>
              <a:t>The next step is to create a DCNN model that consists of filter parameters, weights and biases </a:t>
            </a:r>
            <a:br>
              <a:rPr lang="en-US" dirty="0"/>
            </a:br>
            <a:r>
              <a:rPr lang="en-US" dirty="0"/>
              <a:t>For every image, if a correct answer is given that means we do have a good model.</a:t>
            </a:r>
            <a:br>
              <a:rPr lang="en-US" dirty="0"/>
            </a:br>
            <a:r>
              <a:rPr lang="en-US" dirty="0"/>
              <a:t>A wrong answer means we have a bad Neural Network and the parameters need to be adjusted</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B473036-453B-3247-ADB7-89F021290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49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100" dirty="0"/>
              <a:t>1.	Our dataset are grayscale images</a:t>
            </a:r>
          </a:p>
          <a:p>
            <a:r>
              <a:rPr lang="en-US" sz="1100" dirty="0"/>
              <a:t>2.	It consists of 28*28 = 784</a:t>
            </a:r>
          </a:p>
          <a:p>
            <a:r>
              <a:rPr lang="en-US" sz="1100" dirty="0"/>
              <a:t>3.	We will have better resolution</a:t>
            </a:r>
          </a:p>
          <a:p>
            <a:endParaRPr lang="en-US" sz="1100" dirty="0"/>
          </a:p>
          <a:p>
            <a:endParaRPr lang="en-US" sz="1100" dirty="0"/>
          </a:p>
          <a:p>
            <a:r>
              <a:rPr lang="en-US" sz="1100" dirty="0"/>
              <a:t>Convolutional Neural Network</a:t>
            </a:r>
          </a:p>
          <a:p>
            <a:r>
              <a:rPr lang="en-US" sz="1100" dirty="0"/>
              <a:t>1.	We will have inputs of 784 pixels of each image, and we will have hidden layers and output</a:t>
            </a:r>
          </a:p>
          <a:p>
            <a:r>
              <a:rPr lang="en-US" sz="1100" dirty="0"/>
              <a:t>2.	Weights are supposed to control the signal between neurons</a:t>
            </a:r>
          </a:p>
          <a:p>
            <a:r>
              <a:rPr lang="en-US" sz="1100" dirty="0"/>
              <a:t>3.	Given biases has a role as a constant value in the linear functions</a:t>
            </a:r>
          </a:p>
          <a:p>
            <a:r>
              <a:rPr lang="en-US" sz="1100" dirty="0"/>
              <a:t>4.	We will use gradient descent algorithm to calculate the weights with inputs to the outputs</a:t>
            </a:r>
          </a:p>
          <a:p>
            <a:r>
              <a:rPr lang="en-US" sz="1100" dirty="0"/>
              <a:t>5.	It will generate features vectors and it is faster than using other feature extraction tools such as swift </a:t>
            </a:r>
          </a:p>
          <a:p>
            <a:r>
              <a:rPr lang="en-US" sz="1100" dirty="0"/>
              <a:t>6.	In hidden layers we </a:t>
            </a:r>
            <a:r>
              <a:rPr lang="en-US" sz="1100" dirty="0" err="1"/>
              <a:t>Relu</a:t>
            </a:r>
            <a:r>
              <a:rPr lang="en-US" sz="1100" dirty="0"/>
              <a:t> that is better than Sigmoid is a non-negative function, tanh is negative when X is less than zero</a:t>
            </a:r>
          </a:p>
          <a:p>
            <a:r>
              <a:rPr lang="en-US" sz="1100" dirty="0"/>
              <a:t>7.	The primary function of this layer is to reduce the number of the parameters when images are large than required.</a:t>
            </a:r>
          </a:p>
          <a:p>
            <a:r>
              <a:rPr lang="en-US" sz="1100" dirty="0"/>
              <a:t>############</a:t>
            </a:r>
          </a:p>
          <a:p>
            <a:r>
              <a:rPr lang="en-US" sz="1100" dirty="0"/>
              <a:t>Fully Connected Neural network</a:t>
            </a:r>
          </a:p>
          <a:p>
            <a:r>
              <a:rPr lang="en-US" sz="1100" dirty="0"/>
              <a:t>1.	every mode is fully connected to each other</a:t>
            </a:r>
          </a:p>
          <a:p>
            <a:r>
              <a:rPr lang="en-US" sz="1100" dirty="0"/>
              <a:t>2.	we have the input that are features vectors hidden layers and the output that is the emotion of the that image</a:t>
            </a:r>
          </a:p>
          <a:p>
            <a:r>
              <a:rPr lang="en-US" sz="1100" dirty="0"/>
              <a:t>3.	the outputs are including all probabilities for the emotions but only should the highest for example 020 0.01 0.95 and the sum is 1</a:t>
            </a:r>
          </a:p>
          <a:p>
            <a:endParaRPr lang="en-US" sz="1100" dirty="0"/>
          </a:p>
          <a:p>
            <a:r>
              <a:rPr lang="en-US" sz="1100" dirty="0"/>
              <a:t>Deep convolutional neural network</a:t>
            </a:r>
          </a:p>
          <a:p>
            <a:r>
              <a:rPr lang="en-US" sz="1100" dirty="0"/>
              <a:t>Consists from of both and operating as a one model </a:t>
            </a:r>
          </a:p>
          <a:p>
            <a:endParaRPr lang="en-US" sz="1100" dirty="0"/>
          </a:p>
          <a:p>
            <a:r>
              <a:rPr lang="en-US" sz="1100" dirty="0"/>
              <a:t>TensorFlow is a free and open-source software library for machine </a:t>
            </a:r>
            <a:r>
              <a:rPr lang="en-US" sz="1100" dirty="0" err="1"/>
              <a:t>learning.TensorFlow</a:t>
            </a:r>
            <a:r>
              <a:rPr lang="en-US" sz="1100" dirty="0"/>
              <a:t> is a Python-friendly open source library for numerical computation that makes machine learning faster and </a:t>
            </a:r>
            <a:r>
              <a:rPr lang="en-US" sz="1100" dirty="0" err="1"/>
              <a:t>easierTensorFlow</a:t>
            </a:r>
            <a:r>
              <a:rPr lang="en-US" sz="1100" dirty="0"/>
              <a:t> is an open source framework developed by Google researchers to run machine </a:t>
            </a:r>
            <a:r>
              <a:rPr lang="en-US" sz="1100" dirty="0" err="1"/>
              <a:t>learningDropout:Dilution</a:t>
            </a:r>
            <a:r>
              <a:rPr lang="en-US" sz="1100" dirty="0"/>
              <a:t> (also called Dropout) is a regularization technique for reducing overfitting in artificial neural networks by preventing complex co-adaptations on training data. It is an efficient way of performing model averaging with neural networks. The term dilution refers to the thinning of the </a:t>
            </a:r>
            <a:r>
              <a:rPr lang="en-US" sz="1100" dirty="0" err="1"/>
              <a:t>weightsThe</a:t>
            </a:r>
            <a:r>
              <a:rPr lang="en-US" sz="1100" dirty="0"/>
              <a:t> </a:t>
            </a:r>
            <a:r>
              <a:rPr lang="en-US" sz="1100" dirty="0" err="1"/>
              <a:t>softmax</a:t>
            </a:r>
            <a:r>
              <a:rPr lang="en-US" sz="1100" dirty="0"/>
              <a:t> function is a function that turns a vector of K real values into a vector of K real values that sum to 1. The input values can be positive, negative, zero, or greater than one, but the </a:t>
            </a:r>
            <a:r>
              <a:rPr lang="en-US" sz="1100" dirty="0" err="1"/>
              <a:t>softmax</a:t>
            </a:r>
            <a:r>
              <a:rPr lang="en-US" sz="1100" dirty="0"/>
              <a:t> transforms them into values between 0 and 1, so that they can be interpreted as </a:t>
            </a:r>
            <a:r>
              <a:rPr lang="en-US" sz="1100" dirty="0" err="1"/>
              <a:t>probabilities.Max</a:t>
            </a:r>
            <a:r>
              <a:rPr lang="en-US" sz="1100" dirty="0"/>
              <a:t> pooling is a pooling operation that selects the maximum element from the region of the feature ..Thus, the output after max-pooling layer would be a feature map containing the most ... Most popular in Machine </a:t>
            </a:r>
            <a:r>
              <a:rPr lang="en-US" sz="1100" dirty="0" err="1"/>
              <a:t>Learning.Weights</a:t>
            </a:r>
            <a:r>
              <a:rPr lang="en-US" sz="1100" dirty="0"/>
              <a:t> and biases (commonly referred to as w and b) are the learnable parameters of a machine learning model. ... When the inputs are transmitted between neurons, the weights are applied to the inputs along with the bias. A neuron. Weights control the signal (or the strength of the connection) between two </a:t>
            </a:r>
            <a:r>
              <a:rPr lang="en-US" sz="1100" dirty="0" err="1"/>
              <a:t>neuronsGradient</a:t>
            </a:r>
            <a:r>
              <a:rPr lang="en-US" sz="1100" dirty="0"/>
              <a:t> descent is a first-order iterative optimization algorithm for finding a local minimum of a differentiable function. To find a local minimum of a function using gradient descent, we take steps proportional to the negative of the gradient of the function at the current point</a:t>
            </a:r>
          </a:p>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9</a:t>
            </a:fld>
            <a:endParaRPr lang="en-US"/>
          </a:p>
        </p:txBody>
      </p:sp>
    </p:spTree>
    <p:extLst>
      <p:ext uri="{BB962C8B-B14F-4D97-AF65-F5344CB8AC3E}">
        <p14:creationId xmlns:p14="http://schemas.microsoft.com/office/powerpoint/2010/main" val="1338010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We got many struggles for downloading TensorFlow so we will use google </a:t>
            </a:r>
            <a:r>
              <a:rPr lang="en-US" sz="900" b="1" dirty="0" err="1">
                <a:effectLst/>
                <a:latin typeface="Calibri" panose="020F0502020204030204" pitchFamily="34" charset="0"/>
                <a:ea typeface="Calibri" panose="020F0502020204030204" pitchFamily="34" charset="0"/>
                <a:cs typeface="Arial" panose="020B0604020202020204" pitchFamily="34" charset="0"/>
              </a:rPr>
              <a:t>colab</a:t>
            </a:r>
            <a:r>
              <a:rPr lang="en-US" sz="900" b="1" dirty="0">
                <a:effectLst/>
                <a:latin typeface="Calibri" panose="020F0502020204030204" pitchFamily="34" charset="0"/>
                <a:ea typeface="Calibri" panose="020F0502020204030204" pitchFamily="34" charset="0"/>
                <a:cs typeface="Arial" panose="020B0604020202020204" pitchFamily="34" charset="0"/>
              </a:rPr>
              <a:t> because it has it already</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 The dataset that is used in this tutorial from </a:t>
            </a:r>
            <a:r>
              <a:rPr lang="en-US" sz="900" b="1" dirty="0" err="1">
                <a:effectLst/>
                <a:latin typeface="Calibri" panose="020F0502020204030204" pitchFamily="34" charset="0"/>
                <a:ea typeface="Calibri" panose="020F0502020204030204" pitchFamily="34" charset="0"/>
                <a:cs typeface="Arial" panose="020B0604020202020204" pitchFamily="34" charset="0"/>
              </a:rPr>
              <a:t>mnist</a:t>
            </a:r>
            <a:r>
              <a:rPr lang="en-US" sz="900" b="1" dirty="0">
                <a:effectLst/>
                <a:latin typeface="Calibri" panose="020F0502020204030204"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The image resolution is 28*28 from handwritten digits 0-9</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Unpack the data</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Then we scale or normalize our data to have values between 0 and 1</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We build our sequential model</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Then since it is multi-dimensional layer we will to flatten it with this model that built in </a:t>
            </a:r>
            <a:r>
              <a:rPr lang="en-US" sz="900" b="1" dirty="0" err="1">
                <a:effectLst/>
                <a:latin typeface="Calibri" panose="020F0502020204030204" pitchFamily="34" charset="0"/>
                <a:ea typeface="Calibri" panose="020F0502020204030204" pitchFamily="34" charset="0"/>
                <a:cs typeface="Arial" panose="020B0604020202020204" pitchFamily="34" charset="0"/>
              </a:rPr>
              <a:t>Keras</a:t>
            </a:r>
            <a:r>
              <a:rPr lang="en-US" sz="900" b="1" dirty="0">
                <a:effectLst/>
                <a:latin typeface="Calibri" panose="020F0502020204030204"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For hidden layers there are dense and </a:t>
            </a:r>
            <a:r>
              <a:rPr lang="en-US" sz="900" b="1" dirty="0" err="1">
                <a:effectLst/>
                <a:latin typeface="Calibri" panose="020F0502020204030204" pitchFamily="34" charset="0"/>
                <a:ea typeface="Calibri" panose="020F0502020204030204" pitchFamily="34" charset="0"/>
                <a:cs typeface="Arial" panose="020B0604020202020204" pitchFamily="34" charset="0"/>
              </a:rPr>
              <a:t>Relu</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128 for the number of neurons that are used</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err="1">
                <a:effectLst/>
                <a:latin typeface="Calibri" panose="020F0502020204030204" pitchFamily="34" charset="0"/>
                <a:ea typeface="Calibri" panose="020F0502020204030204" pitchFamily="34" charset="0"/>
                <a:cs typeface="Arial" panose="020B0604020202020204" pitchFamily="34" charset="0"/>
              </a:rPr>
              <a:t>Softmax</a:t>
            </a:r>
            <a:r>
              <a:rPr lang="en-US" sz="900" b="1" dirty="0">
                <a:effectLst/>
                <a:latin typeface="Calibri" panose="020F0502020204030204" pitchFamily="34" charset="0"/>
                <a:ea typeface="Calibri" panose="020F0502020204030204" pitchFamily="34" charset="0"/>
                <a:cs typeface="Arial" panose="020B0604020202020204" pitchFamily="34" charset="0"/>
              </a:rPr>
              <a:t> in the output for probability distribution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Adam is one of the optimizers but for emotional recognition will </a:t>
            </a:r>
            <a:r>
              <a:rPr lang="en-US" sz="900" dirty="0">
                <a:effectLst/>
                <a:latin typeface="Calibri" panose="020F0502020204030204" pitchFamily="34" charset="0"/>
                <a:ea typeface="Calibri" panose="020F0502020204030204" pitchFamily="34" charset="0"/>
                <a:cs typeface="Arial" panose="020B0604020202020204" pitchFamily="34" charset="0"/>
              </a:rPr>
              <a:t>gradient descent</a:t>
            </a: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Binary for black and white colors</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Prediction for the image in index 0 is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pPr>
            <a:r>
              <a:rPr lang="en-US" sz="900" b="1" dirty="0">
                <a:effectLst/>
                <a:latin typeface="Calibri" panose="020F0502020204030204" pitchFamily="34" charset="0"/>
                <a:ea typeface="Calibri" panose="020F0502020204030204" pitchFamily="34" charset="0"/>
                <a:cs typeface="Arial" panose="020B0604020202020204" pitchFamily="34" charset="0"/>
              </a:rPr>
              <a:t>When we print it should be</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endParaRPr lang="en-US" sz="900" dirty="0"/>
          </a:p>
        </p:txBody>
      </p:sp>
      <p:sp>
        <p:nvSpPr>
          <p:cNvPr id="4" name="Slide Number Placeholder 3"/>
          <p:cNvSpPr>
            <a:spLocks noGrp="1"/>
          </p:cNvSpPr>
          <p:nvPr>
            <p:ph type="sldNum" sz="quarter" idx="5"/>
          </p:nvPr>
        </p:nvSpPr>
        <p:spPr/>
        <p:txBody>
          <a:bodyPr/>
          <a:lstStyle/>
          <a:p>
            <a:fld id="{3F683632-BBAB-431A-9603-ACD09F662F00}" type="slidenum">
              <a:rPr lang="en-US" smtClean="0"/>
              <a:t>10</a:t>
            </a:fld>
            <a:endParaRPr lang="en-US"/>
          </a:p>
        </p:txBody>
      </p:sp>
    </p:spTree>
    <p:extLst>
      <p:ext uri="{BB962C8B-B14F-4D97-AF65-F5344CB8AC3E}">
        <p14:creationId xmlns:p14="http://schemas.microsoft.com/office/powerpoint/2010/main" val="1427292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683632-BBAB-431A-9603-ACD09F662F00}" type="slidenum">
              <a:rPr lang="en-US" smtClean="0"/>
              <a:t>12</a:t>
            </a:fld>
            <a:endParaRPr lang="en-US"/>
          </a:p>
        </p:txBody>
      </p:sp>
    </p:spTree>
    <p:extLst>
      <p:ext uri="{BB962C8B-B14F-4D97-AF65-F5344CB8AC3E}">
        <p14:creationId xmlns:p14="http://schemas.microsoft.com/office/powerpoint/2010/main" val="2452289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4CD6DB3-8A43-4A68-B667-39E48AE3593E}" type="datetimeFigureOut">
              <a:rPr lang="en-US" smtClean="0"/>
              <a:t>11/21/2020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96298118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3862112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4756758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912653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2073827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CD6DB3-8A43-4A68-B667-39E48AE3593E}"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22639928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CD6DB3-8A43-4A68-B667-39E48AE3593E}"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4813025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D6DB3-8A43-4A68-B667-39E48AE3593E}"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34473252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D6DB3-8A43-4A68-B667-39E48AE3593E}"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25439395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CD6DB3-8A43-4A68-B667-39E48AE3593E}"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39270739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CD6DB3-8A43-4A68-B667-39E48AE3593E}" type="datetimeFigureOut">
              <a:rPr lang="en-US" smtClean="0"/>
              <a:t>11/21/2020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27285202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40404514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CD6DB3-8A43-4A68-B667-39E48AE3593E}" type="datetimeFigureOut">
              <a:rPr lang="en-US" smtClean="0"/>
              <a:t>11/21/2020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6238284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CD6DB3-8A43-4A68-B667-39E48AE3593E}" type="datetimeFigureOut">
              <a:rPr lang="en-US" smtClean="0"/>
              <a:t>11/21/2020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5526642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CD6DB3-8A43-4A68-B667-39E48AE3593E}" type="datetimeFigureOut">
              <a:rPr lang="en-US" smtClean="0"/>
              <a:t>11/21/2020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11470321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20290386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CD6DB3-8A43-4A68-B667-39E48AE3593E}" type="datetimeFigureOut">
              <a:rPr lang="en-US" smtClean="0"/>
              <a:t>11/21/2020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35F3F1-A5CA-462B-9742-8B1A49D2C454}" type="slidenum">
              <a:rPr lang="en-US" smtClean="0"/>
              <a:t>‹#›</a:t>
            </a:fld>
            <a:endParaRPr lang="en-US"/>
          </a:p>
        </p:txBody>
      </p:sp>
    </p:spTree>
    <p:extLst>
      <p:ext uri="{BB962C8B-B14F-4D97-AF65-F5344CB8AC3E}">
        <p14:creationId xmlns:p14="http://schemas.microsoft.com/office/powerpoint/2010/main" val="70766365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CD6DB3-8A43-4A68-B667-39E48AE3593E}" type="datetimeFigureOut">
              <a:rPr lang="en-US" smtClean="0"/>
              <a:t>11/21/2020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835F3F1-A5CA-462B-9742-8B1A49D2C454}" type="slidenum">
              <a:rPr lang="en-US" smtClean="0"/>
              <a:t>‹#›</a:t>
            </a:fld>
            <a:endParaRPr lang="en-US"/>
          </a:p>
        </p:txBody>
      </p:sp>
    </p:spTree>
    <p:extLst>
      <p:ext uri="{BB962C8B-B14F-4D97-AF65-F5344CB8AC3E}">
        <p14:creationId xmlns:p14="http://schemas.microsoft.com/office/powerpoint/2010/main" val="13148193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researchgate.net/publication/338431245_A_real_time_face_emotion_classification_and_recognition_using_deep_learning_mode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ieeexplore.ieee.org/abstract/document/8576656/" TargetMode="External"/><Relationship Id="rId5" Type="http://schemas.openxmlformats.org/officeDocument/2006/relationships/hyperlink" Target="https://towardsdatascience.com/understanding-gradient-descent-and-adam-optimization-472ae8a78c10/" TargetMode="External"/><Relationship Id="rId4" Type="http://schemas.openxmlformats.org/officeDocument/2006/relationships/hyperlink" Target="https://pythonprogramming.net/loading-custom-data-deep-learning-python-tensorflow-kera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2.sv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54.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on a stage&#10;&#10;Description automatically generated with low confidence">
            <a:extLst>
              <a:ext uri="{FF2B5EF4-FFF2-40B4-BE49-F238E27FC236}">
                <a16:creationId xmlns:a16="http://schemas.microsoft.com/office/drawing/2014/main" id="{019E1A3B-6397-4FEA-BE8A-C6AA83C6028F}"/>
              </a:ext>
              <a:ext uri="{C183D7F6-B498-43B3-948B-1728B52AA6E4}">
                <adec:decorative xmlns:adec="http://schemas.microsoft.com/office/drawing/2017/decorative" val="0"/>
              </a:ext>
            </a:extLst>
          </p:cNvPr>
          <p:cNvPicPr>
            <a:picLocks noChangeAspect="1"/>
          </p:cNvPicPr>
          <p:nvPr/>
        </p:nvPicPr>
        <p:blipFill rotWithShape="1">
          <a:blip r:embed="rId3"/>
          <a:srcRect r="1" b="1352"/>
          <a:stretch/>
        </p:blipFill>
        <p:spPr>
          <a:xfrm>
            <a:off x="0" y="10"/>
            <a:ext cx="12196243" cy="6857990"/>
          </a:xfrm>
          <a:prstGeom prst="rect">
            <a:avLst/>
          </a:prstGeom>
        </p:spPr>
      </p:pic>
      <p:sp>
        <p:nvSpPr>
          <p:cNvPr id="6" name="Diamond 5">
            <a:extLst>
              <a:ext uri="{FF2B5EF4-FFF2-40B4-BE49-F238E27FC236}">
                <a16:creationId xmlns:a16="http://schemas.microsoft.com/office/drawing/2014/main" id="{9DD7F670-3911-417F-974E-3CAA66B13C14}"/>
              </a:ext>
            </a:extLst>
          </p:cNvPr>
          <p:cNvSpPr/>
          <p:nvPr/>
        </p:nvSpPr>
        <p:spPr>
          <a:xfrm>
            <a:off x="5298141" y="0"/>
            <a:ext cx="6893859" cy="6857990"/>
          </a:xfrm>
          <a:prstGeom prst="diamond">
            <a:avLst/>
          </a:prstGeom>
          <a:solidFill>
            <a:srgbClr val="03AEC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03F0F6E-EF3B-4675-BA3C-9703686F752E}"/>
              </a:ext>
            </a:extLst>
          </p:cNvPr>
          <p:cNvSpPr txBox="1"/>
          <p:nvPr/>
        </p:nvSpPr>
        <p:spPr>
          <a:xfrm>
            <a:off x="6781357" y="1331192"/>
            <a:ext cx="3927423" cy="2554545"/>
          </a:xfrm>
          <a:prstGeom prst="rect">
            <a:avLst/>
          </a:prstGeom>
          <a:noFill/>
        </p:spPr>
        <p:txBody>
          <a:bodyPr wrap="square" rtlCol="0">
            <a:spAutoFit/>
          </a:bodyPr>
          <a:lstStyle/>
          <a:p>
            <a:pPr algn="ctr"/>
            <a:r>
              <a:rPr lang="en-US" sz="3200" b="1" i="1" dirty="0">
                <a:solidFill>
                  <a:schemeClr val="bg1"/>
                </a:solidFill>
                <a:latin typeface="+mj-lt"/>
              </a:rPr>
              <a:t>COGNITIVE STATE ESTIMATION FOR ONLINE MEETINGS USING MACHINE  LEARNING</a:t>
            </a:r>
          </a:p>
        </p:txBody>
      </p:sp>
      <p:sp>
        <p:nvSpPr>
          <p:cNvPr id="8" name="TextBox 7">
            <a:extLst>
              <a:ext uri="{FF2B5EF4-FFF2-40B4-BE49-F238E27FC236}">
                <a16:creationId xmlns:a16="http://schemas.microsoft.com/office/drawing/2014/main" id="{3A1F57B2-E69B-4644-8ADF-E63C79ED3435}"/>
              </a:ext>
            </a:extLst>
          </p:cNvPr>
          <p:cNvSpPr txBox="1"/>
          <p:nvPr/>
        </p:nvSpPr>
        <p:spPr>
          <a:xfrm>
            <a:off x="7825994" y="3780872"/>
            <a:ext cx="1923272" cy="1015663"/>
          </a:xfrm>
          <a:prstGeom prst="rect">
            <a:avLst/>
          </a:prstGeom>
          <a:noFill/>
        </p:spPr>
        <p:txBody>
          <a:bodyPr wrap="square" rtlCol="0">
            <a:spAutoFit/>
          </a:bodyPr>
          <a:lstStyle/>
          <a:p>
            <a:pPr algn="ctr"/>
            <a:r>
              <a:rPr lang="en-US" sz="2000" dirty="0">
                <a:solidFill>
                  <a:schemeClr val="bg1"/>
                </a:solidFill>
              </a:rPr>
              <a:t>Nazera Khana</a:t>
            </a:r>
          </a:p>
          <a:p>
            <a:pPr algn="ctr"/>
            <a:r>
              <a:rPr lang="en-US" sz="2000" dirty="0">
                <a:solidFill>
                  <a:schemeClr val="bg1"/>
                </a:solidFill>
              </a:rPr>
              <a:t>&amp;</a:t>
            </a:r>
          </a:p>
          <a:p>
            <a:pPr algn="ctr"/>
            <a:r>
              <a:rPr lang="en-US" sz="2000" dirty="0">
                <a:solidFill>
                  <a:schemeClr val="bg1"/>
                </a:solidFill>
              </a:rPr>
              <a:t>Merian Gabra</a:t>
            </a:r>
          </a:p>
        </p:txBody>
      </p:sp>
      <p:sp>
        <p:nvSpPr>
          <p:cNvPr id="11" name="TextBox 10">
            <a:extLst>
              <a:ext uri="{FF2B5EF4-FFF2-40B4-BE49-F238E27FC236}">
                <a16:creationId xmlns:a16="http://schemas.microsoft.com/office/drawing/2014/main" id="{01FC0813-A8F0-4C83-AC46-B4EA399C916D}"/>
              </a:ext>
            </a:extLst>
          </p:cNvPr>
          <p:cNvSpPr txBox="1"/>
          <p:nvPr/>
        </p:nvSpPr>
        <p:spPr>
          <a:xfrm>
            <a:off x="6781357" y="4811923"/>
            <a:ext cx="3799694" cy="1523494"/>
          </a:xfrm>
          <a:prstGeom prst="rect">
            <a:avLst/>
          </a:prstGeom>
          <a:noFill/>
        </p:spPr>
        <p:txBody>
          <a:bodyPr wrap="square" rtlCol="0">
            <a:spAutoFit/>
          </a:bodyPr>
          <a:lstStyle/>
          <a:p>
            <a:pPr algn="ctr"/>
            <a:r>
              <a:rPr lang="en-US" sz="1200" dirty="0">
                <a:solidFill>
                  <a:schemeClr val="bg1"/>
                </a:solidFill>
              </a:rPr>
              <a:t>College of Engineering at Tennessee State University</a:t>
            </a:r>
          </a:p>
          <a:p>
            <a:pPr algn="ctr"/>
            <a:r>
              <a:rPr lang="en-US" sz="1200" dirty="0">
                <a:solidFill>
                  <a:schemeClr val="bg1"/>
                </a:solidFill>
              </a:rPr>
              <a:t>Department of Computer Science</a:t>
            </a:r>
          </a:p>
          <a:p>
            <a:pPr algn="ctr"/>
            <a:r>
              <a:rPr lang="en-US" sz="1200" dirty="0">
                <a:solidFill>
                  <a:schemeClr val="bg1"/>
                </a:solidFill>
              </a:rPr>
              <a:t>Course instructor </a:t>
            </a:r>
          </a:p>
          <a:p>
            <a:pPr algn="ctr"/>
            <a:r>
              <a:rPr lang="en-US" sz="1200" dirty="0">
                <a:solidFill>
                  <a:schemeClr val="bg1"/>
                </a:solidFill>
              </a:rPr>
              <a:t>Dr. Ali Sekmen</a:t>
            </a:r>
          </a:p>
          <a:p>
            <a:pPr algn="ctr"/>
            <a:r>
              <a:rPr lang="en-US" sz="1200" dirty="0">
                <a:solidFill>
                  <a:schemeClr val="bg1"/>
                </a:solidFill>
              </a:rPr>
              <a:t>Technical Advisor</a:t>
            </a:r>
          </a:p>
          <a:p>
            <a:pPr algn="ctr"/>
            <a:r>
              <a:rPr lang="en-US" sz="1200" dirty="0">
                <a:solidFill>
                  <a:schemeClr val="bg1"/>
                </a:solidFill>
              </a:rPr>
              <a:t>Mr. Christopher Jones</a:t>
            </a:r>
          </a:p>
          <a:p>
            <a:pPr algn="ctr"/>
            <a:r>
              <a:rPr lang="en-US" sz="1200" dirty="0">
                <a:solidFill>
                  <a:schemeClr val="bg1"/>
                </a:solidFill>
              </a:rPr>
              <a:t>COMP 4510</a:t>
            </a:r>
          </a:p>
          <a:p>
            <a:endParaRPr lang="en-US" sz="900" dirty="0"/>
          </a:p>
        </p:txBody>
      </p:sp>
    </p:spTree>
    <p:extLst>
      <p:ext uri="{BB962C8B-B14F-4D97-AF65-F5344CB8AC3E}">
        <p14:creationId xmlns:p14="http://schemas.microsoft.com/office/powerpoint/2010/main" val="261023682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95FD-9CA8-48A9-8FDB-0725A49E2129}"/>
              </a:ext>
            </a:extLst>
          </p:cNvPr>
          <p:cNvSpPr>
            <a:spLocks noGrp="1"/>
          </p:cNvSpPr>
          <p:nvPr>
            <p:ph type="title"/>
          </p:nvPr>
        </p:nvSpPr>
        <p:spPr>
          <a:xfrm>
            <a:off x="1141413" y="618518"/>
            <a:ext cx="9905998" cy="1068042"/>
          </a:xfrm>
        </p:spPr>
        <p:txBody>
          <a:bodyPr>
            <a:normAutofit/>
          </a:bodyPr>
          <a:lstStyle/>
          <a:p>
            <a:pPr algn="ctr"/>
            <a:r>
              <a:rPr lang="en-US" sz="4400" b="1" dirty="0">
                <a:solidFill>
                  <a:prstClr val="white"/>
                </a:solidFill>
              </a:rPr>
              <a:t>Preliminary Implementations</a:t>
            </a:r>
            <a:endParaRPr lang="en-US" sz="4400" dirty="0"/>
          </a:p>
        </p:txBody>
      </p:sp>
      <p:pic>
        <p:nvPicPr>
          <p:cNvPr id="4" name="Picture 3" descr="A screenshot of a cell phone&#10;&#10;Description automatically generated">
            <a:extLst>
              <a:ext uri="{FF2B5EF4-FFF2-40B4-BE49-F238E27FC236}">
                <a16:creationId xmlns:a16="http://schemas.microsoft.com/office/drawing/2014/main" id="{129A4054-6C0E-4570-AD1F-A334A79DB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000" y="1686297"/>
            <a:ext cx="8226480" cy="4894032"/>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5535341-4830-4BCF-9823-74C21EA1FD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000" y="1649860"/>
            <a:ext cx="8395106" cy="489403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1090914B-052C-426D-BA7E-CE63F5EA92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6000" y="1649860"/>
            <a:ext cx="8773985" cy="4894032"/>
          </a:xfrm>
          <a:prstGeom prst="rect">
            <a:avLst/>
          </a:prstGeom>
        </p:spPr>
      </p:pic>
    </p:spTree>
    <p:extLst>
      <p:ext uri="{BB962C8B-B14F-4D97-AF65-F5344CB8AC3E}">
        <p14:creationId xmlns:p14="http://schemas.microsoft.com/office/powerpoint/2010/main" val="395837507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902E92-82D2-46E2-B911-0061C50EB0D6}"/>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b="1"/>
              <a:t>Implementations</a:t>
            </a:r>
            <a:endParaRPr lang="en-US" sz="540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9811943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6B088-16CA-4C3C-B5E4-AF2D8E30791E}"/>
              </a:ext>
            </a:extLst>
          </p:cNvPr>
          <p:cNvSpPr>
            <a:spLocks noGrp="1"/>
          </p:cNvSpPr>
          <p:nvPr>
            <p:ph type="title"/>
          </p:nvPr>
        </p:nvSpPr>
        <p:spPr/>
        <p:txBody>
          <a:bodyPr/>
          <a:lstStyle/>
          <a:p>
            <a:pPr algn="ctr"/>
            <a:r>
              <a:rPr lang="en-US" dirty="0"/>
              <a:t>Implementations</a:t>
            </a:r>
          </a:p>
        </p:txBody>
      </p:sp>
      <p:sp>
        <p:nvSpPr>
          <p:cNvPr id="3" name="Content Placeholder 2">
            <a:extLst>
              <a:ext uri="{FF2B5EF4-FFF2-40B4-BE49-F238E27FC236}">
                <a16:creationId xmlns:a16="http://schemas.microsoft.com/office/drawing/2014/main" id="{35CA27ED-EA59-40A4-8354-D2FFBCCE962F}"/>
              </a:ext>
            </a:extLst>
          </p:cNvPr>
          <p:cNvSpPr>
            <a:spLocks noGrp="1"/>
          </p:cNvSpPr>
          <p:nvPr>
            <p:ph idx="1"/>
          </p:nvPr>
        </p:nvSpPr>
        <p:spPr/>
        <p:txBody>
          <a:bodyPr/>
          <a:lstStyle/>
          <a:p>
            <a:r>
              <a:rPr lang="en-US" dirty="0"/>
              <a:t>Comparing different dataset.</a:t>
            </a:r>
          </a:p>
          <a:p>
            <a:r>
              <a:rPr lang="en-US" dirty="0"/>
              <a:t>Processing the dataset</a:t>
            </a:r>
          </a:p>
          <a:p>
            <a:r>
              <a:rPr lang="en-US" dirty="0"/>
              <a:t>Choosing and modifying simple architecture model</a:t>
            </a:r>
          </a:p>
          <a:p>
            <a:r>
              <a:rPr lang="en-US" dirty="0"/>
              <a:t>Working on the increasing the accuracy</a:t>
            </a:r>
          </a:p>
          <a:p>
            <a:r>
              <a:rPr lang="en-US" dirty="0"/>
              <a:t>Implementing the model weights in still images</a:t>
            </a:r>
          </a:p>
          <a:p>
            <a:r>
              <a:rPr lang="en-US" dirty="0"/>
              <a:t>Implementing the model weights in real-time videos</a:t>
            </a:r>
          </a:p>
          <a:p>
            <a:endParaRPr lang="en-US" dirty="0"/>
          </a:p>
          <a:p>
            <a:endParaRPr lang="en-US" dirty="0"/>
          </a:p>
          <a:p>
            <a:endParaRPr lang="en-US" dirty="0"/>
          </a:p>
        </p:txBody>
      </p:sp>
    </p:spTree>
    <p:extLst>
      <p:ext uri="{BB962C8B-B14F-4D97-AF65-F5344CB8AC3E}">
        <p14:creationId xmlns:p14="http://schemas.microsoft.com/office/powerpoint/2010/main" val="188474423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E2B93-2A3A-4735-8BCD-0B00A4BC0ED1}"/>
              </a:ext>
            </a:extLst>
          </p:cNvPr>
          <p:cNvPicPr>
            <a:picLocks noChangeAspect="1"/>
          </p:cNvPicPr>
          <p:nvPr/>
        </p:nvPicPr>
        <p:blipFill rotWithShape="1">
          <a:blip r:embed="rId3"/>
          <a:srcRect t="1302" r="-3" b="-3"/>
          <a:stretch/>
        </p:blipFill>
        <p:spPr>
          <a:xfrm>
            <a:off x="5162052" y="3272588"/>
            <a:ext cx="6105382" cy="3585411"/>
          </a:xfrm>
          <a:prstGeom prst="rect">
            <a:avLst/>
          </a:prstGeom>
        </p:spPr>
      </p:pic>
      <p:pic>
        <p:nvPicPr>
          <p:cNvPr id="4" name="Picture 3">
            <a:extLst>
              <a:ext uri="{FF2B5EF4-FFF2-40B4-BE49-F238E27FC236}">
                <a16:creationId xmlns:a16="http://schemas.microsoft.com/office/drawing/2014/main" id="{FF8EA209-D83D-42F3-8A86-C76ECC047704}"/>
              </a:ext>
            </a:extLst>
          </p:cNvPr>
          <p:cNvPicPr>
            <a:picLocks noChangeAspect="1"/>
          </p:cNvPicPr>
          <p:nvPr/>
        </p:nvPicPr>
        <p:blipFill rotWithShape="1">
          <a:blip r:embed="rId4"/>
          <a:srcRect l="320" r="17917"/>
          <a:stretch/>
        </p:blipFill>
        <p:spPr>
          <a:xfrm>
            <a:off x="45161" y="10883"/>
            <a:ext cx="7279893" cy="3895335"/>
          </a:xfrm>
          <a:custGeom>
            <a:avLst/>
            <a:gdLst/>
            <a:ahLst/>
            <a:cxnLst/>
            <a:rect l="l" t="t" r="r" b="b"/>
            <a:pathLst>
              <a:path w="7279913" h="3895335">
                <a:moveTo>
                  <a:pt x="0" y="0"/>
                </a:moveTo>
                <a:lnTo>
                  <a:pt x="7279913" y="0"/>
                </a:lnTo>
                <a:lnTo>
                  <a:pt x="7279913" y="3116976"/>
                </a:lnTo>
                <a:lnTo>
                  <a:pt x="5011287" y="3116976"/>
                </a:lnTo>
                <a:lnTo>
                  <a:pt x="5011287" y="3895335"/>
                </a:lnTo>
                <a:lnTo>
                  <a:pt x="0" y="3895335"/>
                </a:lnTo>
                <a:close/>
              </a:path>
            </a:pathLst>
          </a:custGeom>
        </p:spPr>
      </p:pic>
      <p:pic>
        <p:nvPicPr>
          <p:cNvPr id="3" name="Picture 2">
            <a:extLst>
              <a:ext uri="{FF2B5EF4-FFF2-40B4-BE49-F238E27FC236}">
                <a16:creationId xmlns:a16="http://schemas.microsoft.com/office/drawing/2014/main" id="{D3E37FD4-7C6A-4EDD-998F-D2F14E683190}"/>
              </a:ext>
            </a:extLst>
          </p:cNvPr>
          <p:cNvPicPr>
            <a:picLocks noChangeAspect="1"/>
          </p:cNvPicPr>
          <p:nvPr/>
        </p:nvPicPr>
        <p:blipFill rotWithShape="1">
          <a:blip r:embed="rId5"/>
          <a:srcRect l="14464" r="-1" b="-1"/>
          <a:stretch/>
        </p:blipFill>
        <p:spPr>
          <a:xfrm>
            <a:off x="7458302" y="-22547"/>
            <a:ext cx="3809132" cy="3139531"/>
          </a:xfrm>
          <a:prstGeom prst="rect">
            <a:avLst/>
          </a:prstGeom>
        </p:spPr>
      </p:pic>
      <p:sp>
        <p:nvSpPr>
          <p:cNvPr id="5" name="Title 1">
            <a:extLst>
              <a:ext uri="{FF2B5EF4-FFF2-40B4-BE49-F238E27FC236}">
                <a16:creationId xmlns:a16="http://schemas.microsoft.com/office/drawing/2014/main" id="{E6F658B8-D44C-4486-AE79-F03337D6F810}"/>
              </a:ext>
            </a:extLst>
          </p:cNvPr>
          <p:cNvSpPr txBox="1">
            <a:spLocks/>
          </p:cNvSpPr>
          <p:nvPr/>
        </p:nvSpPr>
        <p:spPr>
          <a:xfrm>
            <a:off x="291355" y="4498364"/>
            <a:ext cx="4970928" cy="87830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a:t>different dataset</a:t>
            </a:r>
            <a:endParaRPr lang="en-US" dirty="0"/>
          </a:p>
        </p:txBody>
      </p:sp>
      <p:pic>
        <p:nvPicPr>
          <p:cNvPr id="7" name="Graphic 6" descr="Badge 1">
            <a:extLst>
              <a:ext uri="{FF2B5EF4-FFF2-40B4-BE49-F238E27FC236}">
                <a16:creationId xmlns:a16="http://schemas.microsoft.com/office/drawing/2014/main" id="{E23DEF3E-4D94-4CCC-99D3-A5078888CF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26823" y="3504967"/>
            <a:ext cx="1243232" cy="1243232"/>
          </a:xfrm>
          <a:prstGeom prst="rect">
            <a:avLst/>
          </a:prstGeom>
        </p:spPr>
      </p:pic>
      <p:pic>
        <p:nvPicPr>
          <p:cNvPr id="9" name="Graphic 8" descr="Badge">
            <a:extLst>
              <a:ext uri="{FF2B5EF4-FFF2-40B4-BE49-F238E27FC236}">
                <a16:creationId xmlns:a16="http://schemas.microsoft.com/office/drawing/2014/main" id="{E3B95CD6-F3FA-4FD5-AA3C-3CECDFB9F75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426823" y="1113471"/>
            <a:ext cx="1084729" cy="1084729"/>
          </a:xfrm>
          <a:prstGeom prst="rect">
            <a:avLst/>
          </a:prstGeom>
        </p:spPr>
      </p:pic>
      <p:pic>
        <p:nvPicPr>
          <p:cNvPr id="11" name="Graphic 10" descr="Badge 3">
            <a:extLst>
              <a:ext uri="{FF2B5EF4-FFF2-40B4-BE49-F238E27FC236}">
                <a16:creationId xmlns:a16="http://schemas.microsoft.com/office/drawing/2014/main" id="{531C4E49-4E0D-4177-853A-41F9209D63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5743" y="1013693"/>
            <a:ext cx="1284283" cy="1284283"/>
          </a:xfrm>
          <a:prstGeom prst="rect">
            <a:avLst/>
          </a:prstGeom>
        </p:spPr>
      </p:pic>
    </p:spTree>
    <p:extLst>
      <p:ext uri="{BB962C8B-B14F-4D97-AF65-F5344CB8AC3E}">
        <p14:creationId xmlns:p14="http://schemas.microsoft.com/office/powerpoint/2010/main" val="401878813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DB637-9D60-4B10-8678-6CDDC55844A9}"/>
              </a:ext>
            </a:extLst>
          </p:cNvPr>
          <p:cNvSpPr>
            <a:spLocks noGrp="1"/>
          </p:cNvSpPr>
          <p:nvPr>
            <p:ph type="title"/>
          </p:nvPr>
        </p:nvSpPr>
        <p:spPr>
          <a:xfrm>
            <a:off x="1143001" y="202717"/>
            <a:ext cx="9905998" cy="1478570"/>
          </a:xfrm>
        </p:spPr>
        <p:txBody>
          <a:bodyPr/>
          <a:lstStyle/>
          <a:p>
            <a:pPr algn="ctr"/>
            <a:r>
              <a:rPr lang="en-US" dirty="0"/>
              <a:t>Processing the dataset</a:t>
            </a:r>
            <a:br>
              <a:rPr lang="en-US" dirty="0"/>
            </a:br>
            <a:endParaRPr lang="en-US" dirty="0"/>
          </a:p>
        </p:txBody>
      </p:sp>
      <p:pic>
        <p:nvPicPr>
          <p:cNvPr id="1028" name="Picture 4">
            <a:extLst>
              <a:ext uri="{FF2B5EF4-FFF2-40B4-BE49-F238E27FC236}">
                <a16:creationId xmlns:a16="http://schemas.microsoft.com/office/drawing/2014/main" id="{7E0DDDD5-E718-4EFB-888A-688FD6EE0C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4251" y="2374003"/>
            <a:ext cx="4847155" cy="32150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6B368B4-6F20-44D2-B740-94C9869C2823}"/>
              </a:ext>
            </a:extLst>
          </p:cNvPr>
          <p:cNvPicPr>
            <a:picLocks noChangeAspect="1"/>
          </p:cNvPicPr>
          <p:nvPr/>
        </p:nvPicPr>
        <p:blipFill>
          <a:blip r:embed="rId4"/>
          <a:stretch>
            <a:fillRect/>
          </a:stretch>
        </p:blipFill>
        <p:spPr>
          <a:xfrm>
            <a:off x="5132306" y="2374003"/>
            <a:ext cx="4249819" cy="2764560"/>
          </a:xfrm>
          <a:prstGeom prst="rect">
            <a:avLst/>
          </a:prstGeom>
        </p:spPr>
      </p:pic>
      <p:sp>
        <p:nvSpPr>
          <p:cNvPr id="10" name="TextBox 9">
            <a:extLst>
              <a:ext uri="{FF2B5EF4-FFF2-40B4-BE49-F238E27FC236}">
                <a16:creationId xmlns:a16="http://schemas.microsoft.com/office/drawing/2014/main" id="{418958C1-C926-4221-B039-3EF88C94970D}"/>
              </a:ext>
            </a:extLst>
          </p:cNvPr>
          <p:cNvSpPr txBox="1"/>
          <p:nvPr/>
        </p:nvSpPr>
        <p:spPr>
          <a:xfrm>
            <a:off x="2025111" y="5221401"/>
            <a:ext cx="1593898" cy="369332"/>
          </a:xfrm>
          <a:prstGeom prst="rect">
            <a:avLst/>
          </a:prstGeom>
          <a:noFill/>
        </p:spPr>
        <p:txBody>
          <a:bodyPr wrap="none" rtlCol="0">
            <a:spAutoFit/>
          </a:bodyPr>
          <a:lstStyle/>
          <a:p>
            <a:r>
              <a:rPr lang="en-US" dirty="0"/>
              <a:t>Dataset folders</a:t>
            </a:r>
          </a:p>
        </p:txBody>
      </p:sp>
      <p:sp>
        <p:nvSpPr>
          <p:cNvPr id="16" name="TextBox 15">
            <a:extLst>
              <a:ext uri="{FF2B5EF4-FFF2-40B4-BE49-F238E27FC236}">
                <a16:creationId xmlns:a16="http://schemas.microsoft.com/office/drawing/2014/main" id="{428AE0C8-B59F-4F96-9D8B-E733B07E600D}"/>
              </a:ext>
            </a:extLst>
          </p:cNvPr>
          <p:cNvSpPr txBox="1"/>
          <p:nvPr/>
        </p:nvSpPr>
        <p:spPr>
          <a:xfrm>
            <a:off x="6423804" y="5221401"/>
            <a:ext cx="2288875" cy="369332"/>
          </a:xfrm>
          <a:prstGeom prst="rect">
            <a:avLst/>
          </a:prstGeom>
          <a:noFill/>
        </p:spPr>
        <p:txBody>
          <a:bodyPr wrap="square">
            <a:spAutoFit/>
          </a:bodyPr>
          <a:lstStyle/>
          <a:p>
            <a:r>
              <a:rPr lang="en-US" dirty="0"/>
              <a:t>Dataset csv-file</a:t>
            </a:r>
          </a:p>
        </p:txBody>
      </p:sp>
      <p:sp>
        <p:nvSpPr>
          <p:cNvPr id="20" name="TextBox 19">
            <a:extLst>
              <a:ext uri="{FF2B5EF4-FFF2-40B4-BE49-F238E27FC236}">
                <a16:creationId xmlns:a16="http://schemas.microsoft.com/office/drawing/2014/main" id="{74617069-1855-4C6E-BCA4-4343DD4DF5F6}"/>
              </a:ext>
            </a:extLst>
          </p:cNvPr>
          <p:cNvSpPr txBox="1"/>
          <p:nvPr/>
        </p:nvSpPr>
        <p:spPr>
          <a:xfrm>
            <a:off x="9382125" y="3107238"/>
            <a:ext cx="1857375" cy="2031325"/>
          </a:xfrm>
          <a:prstGeom prst="rect">
            <a:avLst/>
          </a:prstGeom>
          <a:noFill/>
        </p:spPr>
        <p:txBody>
          <a:bodyPr wrap="square">
            <a:spAutoFit/>
          </a:bodyPr>
          <a:lstStyle/>
          <a:p>
            <a:r>
              <a:rPr lang="en-US" dirty="0"/>
              <a:t>0-Angry</a:t>
            </a:r>
          </a:p>
          <a:p>
            <a:r>
              <a:rPr lang="en-US" dirty="0"/>
              <a:t>1-Disgust</a:t>
            </a:r>
          </a:p>
          <a:p>
            <a:r>
              <a:rPr lang="en-US" dirty="0"/>
              <a:t>2- Fear</a:t>
            </a:r>
          </a:p>
          <a:p>
            <a:r>
              <a:rPr lang="en-US" dirty="0"/>
              <a:t>3- Happy	</a:t>
            </a:r>
          </a:p>
          <a:p>
            <a:r>
              <a:rPr lang="en-US" dirty="0"/>
              <a:t>4-Sad</a:t>
            </a:r>
          </a:p>
          <a:p>
            <a:r>
              <a:rPr lang="en-US" dirty="0"/>
              <a:t>5-Surprise</a:t>
            </a:r>
          </a:p>
          <a:p>
            <a:r>
              <a:rPr lang="en-US" dirty="0"/>
              <a:t>6-Neutral</a:t>
            </a:r>
          </a:p>
        </p:txBody>
      </p:sp>
    </p:spTree>
    <p:extLst>
      <p:ext uri="{BB962C8B-B14F-4D97-AF65-F5344CB8AC3E}">
        <p14:creationId xmlns:p14="http://schemas.microsoft.com/office/powerpoint/2010/main" val="22517006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4FDC-E111-46F4-BFBD-66989F195DD6}"/>
              </a:ext>
            </a:extLst>
          </p:cNvPr>
          <p:cNvSpPr>
            <a:spLocks noGrp="1"/>
          </p:cNvSpPr>
          <p:nvPr>
            <p:ph type="title"/>
          </p:nvPr>
        </p:nvSpPr>
        <p:spPr>
          <a:xfrm>
            <a:off x="1141413" y="618518"/>
            <a:ext cx="9905998" cy="1478570"/>
          </a:xfrm>
        </p:spPr>
        <p:txBody>
          <a:bodyPr>
            <a:normAutofit/>
          </a:bodyPr>
          <a:lstStyle/>
          <a:p>
            <a:r>
              <a:rPr lang="en-US"/>
              <a:t>Processing and labeling dataset of folders</a:t>
            </a:r>
          </a:p>
        </p:txBody>
      </p:sp>
      <p:graphicFrame>
        <p:nvGraphicFramePr>
          <p:cNvPr id="6" name="Content Placeholder 3">
            <a:extLst>
              <a:ext uri="{FF2B5EF4-FFF2-40B4-BE49-F238E27FC236}">
                <a16:creationId xmlns:a16="http://schemas.microsoft.com/office/drawing/2014/main" id="{064A433F-72CA-4C50-BC46-6D070509B190}"/>
              </a:ext>
            </a:extLst>
          </p:cNvPr>
          <p:cNvGraphicFramePr>
            <a:graphicFrameLocks noGrp="1"/>
          </p:cNvGraphicFramePr>
          <p:nvPr>
            <p:ph idx="1"/>
            <p:extLst>
              <p:ext uri="{D42A27DB-BD31-4B8C-83A1-F6EECF244321}">
                <p14:modId xmlns:p14="http://schemas.microsoft.com/office/powerpoint/2010/main" val="2596466146"/>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60914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44"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46" name="Group 245">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47"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8"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9"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0"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1"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2"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3"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4"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5"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6"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7"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8"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9"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0"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1"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2"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3"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4"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5"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6"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7"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8"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9"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0"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1"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2"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3"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4"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5"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6"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7"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8"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9"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0"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1"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2"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3"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4"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5"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6"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7"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8"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9"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0"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1"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2"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3"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4"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5"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6"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7"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8"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9"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0"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B1800DD-4A86-4922-9C6B-EF105B7C7DCD}"/>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a:t>CNN Model</a:t>
            </a:r>
          </a:p>
        </p:txBody>
      </p:sp>
      <p:sp>
        <p:nvSpPr>
          <p:cNvPr id="302" name="Round Diagonal Corner Rectangle 6">
            <a:extLst>
              <a:ext uri="{FF2B5EF4-FFF2-40B4-BE49-F238E27FC236}">
                <a16:creationId xmlns:a16="http://schemas.microsoft.com/office/drawing/2014/main" id="{E0CFC9FD-365D-4CE7-AD41-1D096107F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 letter&#10;&#10;Description automatically generated">
            <a:extLst>
              <a:ext uri="{FF2B5EF4-FFF2-40B4-BE49-F238E27FC236}">
                <a16:creationId xmlns:a16="http://schemas.microsoft.com/office/drawing/2014/main" id="{21C0EEA1-736D-4C80-9883-0BFE9DDE67CB}"/>
              </a:ext>
            </a:extLst>
          </p:cNvPr>
          <p:cNvPicPr>
            <a:picLocks noChangeAspect="1"/>
          </p:cNvPicPr>
          <p:nvPr/>
        </p:nvPicPr>
        <p:blipFill>
          <a:blip r:embed="rId5"/>
          <a:stretch>
            <a:fillRect/>
          </a:stretch>
        </p:blipFill>
        <p:spPr>
          <a:xfrm>
            <a:off x="1341674" y="1136606"/>
            <a:ext cx="2528956" cy="4577297"/>
          </a:xfrm>
          <a:prstGeom prst="rect">
            <a:avLst/>
          </a:prstGeom>
        </p:spPr>
      </p:pic>
      <p:pic>
        <p:nvPicPr>
          <p:cNvPr id="243" name="Picture 242">
            <a:extLst>
              <a:ext uri="{FF2B5EF4-FFF2-40B4-BE49-F238E27FC236}">
                <a16:creationId xmlns:a16="http://schemas.microsoft.com/office/drawing/2014/main" id="{A7674A00-963A-4EB7-9C8A-B463B91D768D}"/>
              </a:ext>
            </a:extLst>
          </p:cNvPr>
          <p:cNvPicPr>
            <a:picLocks noChangeAspect="1"/>
          </p:cNvPicPr>
          <p:nvPr/>
        </p:nvPicPr>
        <p:blipFill>
          <a:blip r:embed="rId6"/>
          <a:stretch>
            <a:fillRect/>
          </a:stretch>
        </p:blipFill>
        <p:spPr>
          <a:xfrm>
            <a:off x="3978816" y="1667486"/>
            <a:ext cx="3444231" cy="3579202"/>
          </a:xfrm>
          <a:prstGeom prst="rect">
            <a:avLst/>
          </a:prstGeom>
        </p:spPr>
      </p:pic>
    </p:spTree>
    <p:extLst>
      <p:ext uri="{BB962C8B-B14F-4D97-AF65-F5344CB8AC3E}">
        <p14:creationId xmlns:p14="http://schemas.microsoft.com/office/powerpoint/2010/main" val="19072353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902E92-82D2-46E2-B911-0061C50EB0D6}"/>
              </a:ext>
            </a:extLst>
          </p:cNvPr>
          <p:cNvSpPr>
            <a:spLocks noGrp="1"/>
          </p:cNvSpPr>
          <p:nvPr>
            <p:ph type="title"/>
          </p:nvPr>
        </p:nvSpPr>
        <p:spPr>
          <a:xfrm>
            <a:off x="3108960" y="1122363"/>
            <a:ext cx="7559039" cy="3027360"/>
          </a:xfrm>
        </p:spPr>
        <p:txBody>
          <a:bodyPr vert="horz" lIns="91440" tIns="45720" rIns="91440" bIns="45720" rtlCol="0" anchor="b">
            <a:normAutofit/>
          </a:bodyPr>
          <a:lstStyle/>
          <a:p>
            <a:r>
              <a:rPr lang="en-US" sz="5400" b="1" dirty="0"/>
              <a:t>results</a:t>
            </a:r>
            <a:endParaRPr lang="en-US"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07284763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C99AF-1C35-4C45-872B-7A62DA1F65F3}"/>
              </a:ext>
            </a:extLst>
          </p:cNvPr>
          <p:cNvSpPr>
            <a:spLocks noGrp="1"/>
          </p:cNvSpPr>
          <p:nvPr>
            <p:ph type="title"/>
          </p:nvPr>
        </p:nvSpPr>
        <p:spPr>
          <a:xfrm>
            <a:off x="1141413" y="618518"/>
            <a:ext cx="9905998" cy="836902"/>
          </a:xfrm>
        </p:spPr>
        <p:txBody>
          <a:bodyPr/>
          <a:lstStyle/>
          <a:p>
            <a:pPr algn="ctr"/>
            <a:r>
              <a:rPr lang="en-US" dirty="0"/>
              <a:t>Overfitted model</a:t>
            </a:r>
          </a:p>
        </p:txBody>
      </p:sp>
      <p:pic>
        <p:nvPicPr>
          <p:cNvPr id="3" name="Picture 2">
            <a:extLst>
              <a:ext uri="{FF2B5EF4-FFF2-40B4-BE49-F238E27FC236}">
                <a16:creationId xmlns:a16="http://schemas.microsoft.com/office/drawing/2014/main" id="{79E5E7C1-B25F-4438-855B-2CC0D7913DA0}"/>
              </a:ext>
            </a:extLst>
          </p:cNvPr>
          <p:cNvPicPr>
            <a:picLocks noChangeAspect="1"/>
          </p:cNvPicPr>
          <p:nvPr/>
        </p:nvPicPr>
        <p:blipFill>
          <a:blip r:embed="rId3"/>
          <a:stretch>
            <a:fillRect/>
          </a:stretch>
        </p:blipFill>
        <p:spPr>
          <a:xfrm>
            <a:off x="3046412" y="1667482"/>
            <a:ext cx="6096000" cy="4572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8609980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6D63AFF6-3A59-4B48-ADD6-3EB3EF081E95}"/>
              </a:ext>
            </a:extLst>
          </p:cNvPr>
          <p:cNvSpPr>
            <a:spLocks noGrp="1"/>
          </p:cNvSpPr>
          <p:nvPr>
            <p:ph type="title"/>
          </p:nvPr>
        </p:nvSpPr>
        <p:spPr>
          <a:xfrm>
            <a:off x="4249361" y="4098831"/>
            <a:ext cx="4631492" cy="1338357"/>
          </a:xfrm>
        </p:spPr>
        <p:txBody>
          <a:bodyPr vert="horz" lIns="91440" tIns="45720" rIns="91440" bIns="45720" rtlCol="0" anchor="b">
            <a:normAutofit fontScale="90000"/>
          </a:bodyPr>
          <a:lstStyle/>
          <a:p>
            <a:r>
              <a:rPr lang="en-US" sz="4800" dirty="0"/>
              <a:t>Accuracy for training 6000 images dataset </a:t>
            </a:r>
          </a:p>
        </p:txBody>
      </p:sp>
      <p:pic>
        <p:nvPicPr>
          <p:cNvPr id="5" name="Picture 4" descr="Chart&#10;&#10;Description automatically generated">
            <a:extLst>
              <a:ext uri="{FF2B5EF4-FFF2-40B4-BE49-F238E27FC236}">
                <a16:creationId xmlns:a16="http://schemas.microsoft.com/office/drawing/2014/main" id="{2ADC3837-1940-4C19-8659-D85FDB8E8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126" y="602754"/>
            <a:ext cx="8791575" cy="285726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52294429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CBAB4-7E41-4969-A7A9-C6640F6548E9}"/>
              </a:ext>
            </a:extLst>
          </p:cNvPr>
          <p:cNvSpPr>
            <a:spLocks noGrp="1"/>
          </p:cNvSpPr>
          <p:nvPr>
            <p:ph type="title"/>
          </p:nvPr>
        </p:nvSpPr>
        <p:spPr/>
        <p:txBody>
          <a:bodyPr>
            <a:normAutofit/>
          </a:bodyPr>
          <a:lstStyle/>
          <a:p>
            <a:pPr algn="ctr"/>
            <a:r>
              <a:rPr lang="en-US" sz="5400" b="1" dirty="0"/>
              <a:t>outline </a:t>
            </a:r>
          </a:p>
        </p:txBody>
      </p:sp>
      <p:sp>
        <p:nvSpPr>
          <p:cNvPr id="3" name="Content Placeholder 2">
            <a:extLst>
              <a:ext uri="{FF2B5EF4-FFF2-40B4-BE49-F238E27FC236}">
                <a16:creationId xmlns:a16="http://schemas.microsoft.com/office/drawing/2014/main" id="{49E1DFBB-0F97-48AD-B359-FB6BEAABA19A}"/>
              </a:ext>
            </a:extLst>
          </p:cNvPr>
          <p:cNvSpPr>
            <a:spLocks noGrp="1"/>
          </p:cNvSpPr>
          <p:nvPr>
            <p:ph idx="1"/>
          </p:nvPr>
        </p:nvSpPr>
        <p:spPr>
          <a:xfrm>
            <a:off x="1141412" y="1763486"/>
            <a:ext cx="9905999" cy="5094514"/>
          </a:xfrm>
        </p:spPr>
        <p:txBody>
          <a:bodyPr>
            <a:normAutofit fontScale="77500" lnSpcReduction="20000"/>
          </a:bodyPr>
          <a:lstStyle/>
          <a:p>
            <a:pPr>
              <a:buClr>
                <a:schemeClr val="accent1"/>
              </a:buClr>
              <a:buFont typeface="Wingdings" panose="05000000000000000000" pitchFamily="2" charset="2"/>
              <a:buChar char="Ø"/>
            </a:pPr>
            <a:r>
              <a:rPr lang="en-US" dirty="0"/>
              <a:t>Introduction</a:t>
            </a:r>
          </a:p>
          <a:p>
            <a:pPr>
              <a:buClr>
                <a:schemeClr val="accent1"/>
              </a:buClr>
              <a:buFont typeface="Wingdings" panose="05000000000000000000" pitchFamily="2" charset="2"/>
              <a:buChar char="Ø"/>
            </a:pPr>
            <a:r>
              <a:rPr lang="en-US" dirty="0"/>
              <a:t>Goal and Objectives</a:t>
            </a:r>
          </a:p>
          <a:p>
            <a:pPr>
              <a:buClr>
                <a:schemeClr val="accent1"/>
              </a:buClr>
              <a:buFont typeface="Wingdings" panose="05000000000000000000" pitchFamily="2" charset="2"/>
              <a:buChar char="Ø"/>
            </a:pPr>
            <a:r>
              <a:rPr lang="en-US" dirty="0"/>
              <a:t>Requirements</a:t>
            </a:r>
          </a:p>
          <a:p>
            <a:pPr lvl="1">
              <a:buClr>
                <a:schemeClr val="accent1"/>
              </a:buClr>
              <a:buFont typeface="Wingdings" panose="05000000000000000000" pitchFamily="2" charset="2"/>
              <a:buChar char="§"/>
            </a:pPr>
            <a:r>
              <a:rPr lang="en-US" dirty="0"/>
              <a:t>Functional requirements</a:t>
            </a:r>
          </a:p>
          <a:p>
            <a:pPr lvl="1">
              <a:buClr>
                <a:schemeClr val="accent1"/>
              </a:buClr>
              <a:buFont typeface="Wingdings" panose="05000000000000000000" pitchFamily="2" charset="2"/>
              <a:buChar char="§"/>
            </a:pPr>
            <a:r>
              <a:rPr lang="en-US" dirty="0"/>
              <a:t>Non-Functional Requirements</a:t>
            </a:r>
          </a:p>
          <a:p>
            <a:pPr>
              <a:buClr>
                <a:schemeClr val="accent1"/>
              </a:buClr>
              <a:buFont typeface="Wingdings" panose="05000000000000000000" pitchFamily="2" charset="2"/>
              <a:buChar char="Ø"/>
            </a:pPr>
            <a:r>
              <a:rPr lang="en-US" dirty="0"/>
              <a:t>Design</a:t>
            </a:r>
          </a:p>
          <a:p>
            <a:pPr lvl="1">
              <a:buClr>
                <a:schemeClr val="accent1"/>
              </a:buClr>
              <a:buFont typeface="Wingdings" panose="05000000000000000000" pitchFamily="2" charset="2"/>
              <a:buChar char="§"/>
            </a:pPr>
            <a:r>
              <a:rPr lang="en-US" dirty="0"/>
              <a:t>System Architecture</a:t>
            </a:r>
          </a:p>
          <a:p>
            <a:pPr lvl="1">
              <a:buClr>
                <a:schemeClr val="accent1"/>
              </a:buClr>
              <a:buFont typeface="Wingdings" panose="05000000000000000000" pitchFamily="2" charset="2"/>
              <a:buChar char="§"/>
            </a:pPr>
            <a:r>
              <a:rPr lang="en-US" dirty="0"/>
              <a:t>Detailed Design</a:t>
            </a:r>
          </a:p>
          <a:p>
            <a:pPr>
              <a:buClr>
                <a:schemeClr val="accent1"/>
              </a:buClr>
              <a:buFont typeface="Wingdings" panose="05000000000000000000" pitchFamily="2" charset="2"/>
              <a:buChar char="Ø"/>
            </a:pPr>
            <a:r>
              <a:rPr lang="en-US" dirty="0"/>
              <a:t>Implementation</a:t>
            </a:r>
          </a:p>
          <a:p>
            <a:pPr>
              <a:buClr>
                <a:schemeClr val="accent1"/>
              </a:buClr>
              <a:buFont typeface="Wingdings" panose="05000000000000000000" pitchFamily="2" charset="2"/>
              <a:buChar char="Ø"/>
            </a:pPr>
            <a:r>
              <a:rPr lang="en-US" dirty="0"/>
              <a:t>Results</a:t>
            </a:r>
          </a:p>
          <a:p>
            <a:pPr>
              <a:buClr>
                <a:schemeClr val="accent1"/>
              </a:buClr>
              <a:buFont typeface="Wingdings" panose="05000000000000000000" pitchFamily="2" charset="2"/>
              <a:buChar char="Ø"/>
            </a:pPr>
            <a:r>
              <a:rPr lang="en-US" dirty="0"/>
              <a:t>Completed Work</a:t>
            </a:r>
          </a:p>
          <a:p>
            <a:pPr>
              <a:buClr>
                <a:schemeClr val="accent1"/>
              </a:buClr>
              <a:buFont typeface="Wingdings" panose="05000000000000000000" pitchFamily="2" charset="2"/>
              <a:buChar char="Ø"/>
            </a:pPr>
            <a:r>
              <a:rPr lang="en-US" dirty="0"/>
              <a:t>Future Work</a:t>
            </a:r>
          </a:p>
          <a:p>
            <a:pPr>
              <a:buClr>
                <a:schemeClr val="accent1"/>
              </a:buClr>
              <a:buFont typeface="Wingdings" panose="05000000000000000000" pitchFamily="2" charset="2"/>
              <a:buChar char="Ø"/>
            </a:pPr>
            <a:r>
              <a:rPr lang="en-US" dirty="0"/>
              <a:t>References</a:t>
            </a:r>
          </a:p>
        </p:txBody>
      </p:sp>
    </p:spTree>
    <p:extLst>
      <p:ext uri="{BB962C8B-B14F-4D97-AF65-F5344CB8AC3E}">
        <p14:creationId xmlns:p14="http://schemas.microsoft.com/office/powerpoint/2010/main" val="363450377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CC89-D2C2-4559-A212-493308C52B27}"/>
              </a:ext>
            </a:extLst>
          </p:cNvPr>
          <p:cNvSpPr>
            <a:spLocks noGrp="1"/>
          </p:cNvSpPr>
          <p:nvPr>
            <p:ph type="title"/>
          </p:nvPr>
        </p:nvSpPr>
        <p:spPr/>
        <p:txBody>
          <a:bodyPr/>
          <a:lstStyle/>
          <a:p>
            <a:pPr algn="ctr"/>
            <a:r>
              <a:rPr lang="en-US" dirty="0"/>
              <a:t>Without </a:t>
            </a:r>
            <a:r>
              <a:rPr lang="en-US" dirty="0" err="1"/>
              <a:t>ImageDataGenerator</a:t>
            </a:r>
            <a:endParaRPr lang="en-US" dirty="0"/>
          </a:p>
        </p:txBody>
      </p:sp>
      <p:pic>
        <p:nvPicPr>
          <p:cNvPr id="4" name="Picture 3">
            <a:extLst>
              <a:ext uri="{FF2B5EF4-FFF2-40B4-BE49-F238E27FC236}">
                <a16:creationId xmlns:a16="http://schemas.microsoft.com/office/drawing/2014/main" id="{085E1340-5050-4E81-ADCF-F72EEC97BF23}"/>
              </a:ext>
            </a:extLst>
          </p:cNvPr>
          <p:cNvPicPr>
            <a:picLocks noChangeAspect="1"/>
          </p:cNvPicPr>
          <p:nvPr/>
        </p:nvPicPr>
        <p:blipFill>
          <a:blip r:embed="rId2"/>
          <a:stretch>
            <a:fillRect/>
          </a:stretch>
        </p:blipFill>
        <p:spPr>
          <a:xfrm>
            <a:off x="2275075" y="1965876"/>
            <a:ext cx="7516723" cy="2438483"/>
          </a:xfrm>
          <a:prstGeom prst="rect">
            <a:avLst/>
          </a:prstGeom>
        </p:spPr>
      </p:pic>
    </p:spTree>
    <p:extLst>
      <p:ext uri="{BB962C8B-B14F-4D97-AF65-F5344CB8AC3E}">
        <p14:creationId xmlns:p14="http://schemas.microsoft.com/office/powerpoint/2010/main" val="328306526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FE2BF-7C6E-4206-9EB6-CFDD7581D0F2}"/>
              </a:ext>
            </a:extLst>
          </p:cNvPr>
          <p:cNvSpPr>
            <a:spLocks noGrp="1"/>
          </p:cNvSpPr>
          <p:nvPr>
            <p:ph type="title"/>
          </p:nvPr>
        </p:nvSpPr>
        <p:spPr>
          <a:xfrm>
            <a:off x="1143001" y="118985"/>
            <a:ext cx="9905998" cy="1278015"/>
          </a:xfrm>
        </p:spPr>
        <p:txBody>
          <a:bodyPr/>
          <a:lstStyle/>
          <a:p>
            <a:endParaRPr lang="en-US" dirty="0"/>
          </a:p>
        </p:txBody>
      </p:sp>
      <p:pic>
        <p:nvPicPr>
          <p:cNvPr id="4" name="Picture 3">
            <a:extLst>
              <a:ext uri="{FF2B5EF4-FFF2-40B4-BE49-F238E27FC236}">
                <a16:creationId xmlns:a16="http://schemas.microsoft.com/office/drawing/2014/main" id="{BB69407D-2101-439E-9416-27615841553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26483" y="1751091"/>
            <a:ext cx="4938689" cy="1713442"/>
          </a:xfrm>
          <a:prstGeom prst="rect">
            <a:avLst/>
          </a:prstGeom>
          <a:noFill/>
          <a:ln>
            <a:noFill/>
          </a:ln>
        </p:spPr>
      </p:pic>
      <p:pic>
        <p:nvPicPr>
          <p:cNvPr id="5" name="Picture 4">
            <a:extLst>
              <a:ext uri="{FF2B5EF4-FFF2-40B4-BE49-F238E27FC236}">
                <a16:creationId xmlns:a16="http://schemas.microsoft.com/office/drawing/2014/main" id="{72AB56D9-B12D-4551-9556-28D24F75D703}"/>
              </a:ext>
            </a:extLst>
          </p:cNvPr>
          <p:cNvPicPr>
            <a:picLocks noChangeAspect="1"/>
          </p:cNvPicPr>
          <p:nvPr/>
        </p:nvPicPr>
        <p:blipFill>
          <a:blip r:embed="rId3"/>
          <a:stretch>
            <a:fillRect/>
          </a:stretch>
        </p:blipFill>
        <p:spPr>
          <a:xfrm>
            <a:off x="2867148" y="3944409"/>
            <a:ext cx="5506385" cy="1779734"/>
          </a:xfrm>
          <a:prstGeom prst="rect">
            <a:avLst/>
          </a:prstGeom>
        </p:spPr>
      </p:pic>
      <p:pic>
        <p:nvPicPr>
          <p:cNvPr id="6" name="Picture 5">
            <a:extLst>
              <a:ext uri="{FF2B5EF4-FFF2-40B4-BE49-F238E27FC236}">
                <a16:creationId xmlns:a16="http://schemas.microsoft.com/office/drawing/2014/main" id="{0841BEBF-7FEE-4C50-97DF-00FBDCFD6DFC}"/>
              </a:ext>
            </a:extLst>
          </p:cNvPr>
          <p:cNvPicPr>
            <a:picLocks noChangeAspect="1"/>
          </p:cNvPicPr>
          <p:nvPr/>
        </p:nvPicPr>
        <p:blipFill>
          <a:blip r:embed="rId4"/>
          <a:stretch>
            <a:fillRect/>
          </a:stretch>
        </p:blipFill>
        <p:spPr>
          <a:xfrm>
            <a:off x="5746750" y="1751091"/>
            <a:ext cx="4938689" cy="1713442"/>
          </a:xfrm>
          <a:prstGeom prst="rect">
            <a:avLst/>
          </a:prstGeom>
        </p:spPr>
      </p:pic>
    </p:spTree>
    <p:extLst>
      <p:ext uri="{BB962C8B-B14F-4D97-AF65-F5344CB8AC3E}">
        <p14:creationId xmlns:p14="http://schemas.microsoft.com/office/powerpoint/2010/main" val="33931235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70" name="Rectangle 69">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7"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2"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4"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8"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C667FD-59A8-4599-B713-70D2FD58284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dirty="0">
                <a:solidFill>
                  <a:schemeClr val="bg1"/>
                </a:solidFill>
              </a:rPr>
              <a:t>Results</a:t>
            </a:r>
          </a:p>
        </p:txBody>
      </p:sp>
      <p:sp useBgFill="1">
        <p:nvSpPr>
          <p:cNvPr id="130"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B20BD259-B97B-4513-BF3E-28E8E5C5B31E}"/>
              </a:ext>
            </a:extLst>
          </p:cNvPr>
          <p:cNvGraphicFramePr>
            <a:graphicFrameLocks noGrp="1"/>
          </p:cNvGraphicFramePr>
          <p:nvPr>
            <p:extLst>
              <p:ext uri="{D42A27DB-BD31-4B8C-83A1-F6EECF244321}">
                <p14:modId xmlns:p14="http://schemas.microsoft.com/office/powerpoint/2010/main" val="1385489251"/>
              </p:ext>
            </p:extLst>
          </p:nvPr>
        </p:nvGraphicFramePr>
        <p:xfrm>
          <a:off x="1194329" y="1455784"/>
          <a:ext cx="5961701" cy="3938943"/>
        </p:xfrm>
        <a:graphic>
          <a:graphicData uri="http://schemas.openxmlformats.org/drawingml/2006/table">
            <a:tbl>
              <a:tblPr firstRow="1" firstCol="1" bandRow="1">
                <a:noFill/>
                <a:tableStyleId>{5C22544A-7EE6-4342-B048-85BDC9FD1C3A}</a:tableStyleId>
              </a:tblPr>
              <a:tblGrid>
                <a:gridCol w="2641080">
                  <a:extLst>
                    <a:ext uri="{9D8B030D-6E8A-4147-A177-3AD203B41FA5}">
                      <a16:colId xmlns:a16="http://schemas.microsoft.com/office/drawing/2014/main" val="2575283201"/>
                    </a:ext>
                  </a:extLst>
                </a:gridCol>
                <a:gridCol w="3320621">
                  <a:extLst>
                    <a:ext uri="{9D8B030D-6E8A-4147-A177-3AD203B41FA5}">
                      <a16:colId xmlns:a16="http://schemas.microsoft.com/office/drawing/2014/main" val="3639505063"/>
                    </a:ext>
                  </a:extLst>
                </a:gridCol>
              </a:tblGrid>
              <a:tr h="1500678">
                <a:tc>
                  <a:txBody>
                    <a:bodyPr/>
                    <a:lstStyle/>
                    <a:p>
                      <a:pPr marL="0" marR="0">
                        <a:lnSpc>
                          <a:spcPct val="107000"/>
                        </a:lnSpc>
                        <a:spcBef>
                          <a:spcPts val="0"/>
                        </a:spcBef>
                        <a:spcAft>
                          <a:spcPts val="0"/>
                        </a:spcAft>
                      </a:pPr>
                      <a:r>
                        <a:rPr lang="en-US" sz="3800" b="0" cap="none" spc="60" dirty="0">
                          <a:solidFill>
                            <a:schemeClr val="bg1"/>
                          </a:solidFill>
                          <a:effectLst/>
                        </a:rPr>
                        <a:t>Learning Rate</a:t>
                      </a:r>
                      <a:endParaRPr lang="en-US" sz="3800" b="0" cap="none" spc="6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nchor="ctr">
                    <a:lnL w="12700" cmpd="sng">
                      <a:noFill/>
                    </a:lnL>
                    <a:lnR w="12700" cmpd="sng">
                      <a:noFill/>
                    </a:lnR>
                    <a:lnT w="19050" cap="flat" cmpd="sng" algn="ctr">
                      <a:noFill/>
                      <a:prstDash val="solid"/>
                    </a:lnT>
                    <a:lnB w="38100" cmpd="sng">
                      <a:noFill/>
                    </a:lnB>
                    <a:solidFill>
                      <a:schemeClr val="accent1"/>
                    </a:solidFill>
                  </a:tcPr>
                </a:tc>
                <a:tc>
                  <a:txBody>
                    <a:bodyPr/>
                    <a:lstStyle/>
                    <a:p>
                      <a:pPr marL="0" marR="0">
                        <a:lnSpc>
                          <a:spcPct val="107000"/>
                        </a:lnSpc>
                        <a:spcBef>
                          <a:spcPts val="0"/>
                        </a:spcBef>
                        <a:spcAft>
                          <a:spcPts val="0"/>
                        </a:spcAft>
                      </a:pPr>
                      <a:r>
                        <a:rPr lang="en-US" sz="3800" b="0" cap="none" spc="60" dirty="0">
                          <a:solidFill>
                            <a:schemeClr val="bg1"/>
                          </a:solidFill>
                          <a:effectLst/>
                        </a:rPr>
                        <a:t>Validation Accuracy %</a:t>
                      </a:r>
                      <a:endParaRPr lang="en-US" sz="3800" b="0" cap="none" spc="6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2228610160"/>
                  </a:ext>
                </a:extLst>
              </a:tr>
              <a:tr h="812755">
                <a:tc>
                  <a:txBody>
                    <a:bodyPr/>
                    <a:lstStyle/>
                    <a:p>
                      <a:pPr marL="0" marR="0">
                        <a:lnSpc>
                          <a:spcPct val="107000"/>
                        </a:lnSpc>
                        <a:spcBef>
                          <a:spcPts val="0"/>
                        </a:spcBef>
                        <a:spcAft>
                          <a:spcPts val="0"/>
                        </a:spcAft>
                      </a:pPr>
                      <a:r>
                        <a:rPr lang="en-US" sz="3300" b="1" cap="none" spc="0">
                          <a:solidFill>
                            <a:schemeClr val="tx1"/>
                          </a:solidFill>
                          <a:effectLst/>
                        </a:rPr>
                        <a:t>0.1</a:t>
                      </a:r>
                      <a:endParaRPr lang="en-US" sz="3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lnL w="12700" cmpd="sng">
                      <a:noFill/>
                      <a:prstDash val="solid"/>
                    </a:lnL>
                    <a:lnR w="12700" cmpd="sng">
                      <a:noFill/>
                      <a:prstDash val="solid"/>
                    </a:lnR>
                    <a:lnT w="38100" cmpd="sng">
                      <a:noFill/>
                    </a:lnT>
                    <a:lnB w="12700" cap="flat" cmpd="sng" algn="ctr">
                      <a:noFill/>
                      <a:prstDash val="solid"/>
                    </a:lnB>
                    <a:noFill/>
                  </a:tcPr>
                </a:tc>
                <a:tc>
                  <a:txBody>
                    <a:bodyPr/>
                    <a:lstStyle/>
                    <a:p>
                      <a:pPr marL="0" marR="0">
                        <a:lnSpc>
                          <a:spcPct val="107000"/>
                        </a:lnSpc>
                        <a:spcBef>
                          <a:spcPts val="0"/>
                        </a:spcBef>
                        <a:spcAft>
                          <a:spcPts val="0"/>
                        </a:spcAft>
                      </a:pPr>
                      <a:r>
                        <a:rPr lang="en-US" sz="3300" cap="none" spc="0">
                          <a:solidFill>
                            <a:schemeClr val="tx1"/>
                          </a:solidFill>
                          <a:effectLst/>
                        </a:rPr>
                        <a:t>12.99</a:t>
                      </a:r>
                      <a:endParaRPr lang="en-US" sz="33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2083870002"/>
                  </a:ext>
                </a:extLst>
              </a:tr>
              <a:tr h="812755">
                <a:tc>
                  <a:txBody>
                    <a:bodyPr/>
                    <a:lstStyle/>
                    <a:p>
                      <a:pPr marL="0" marR="0">
                        <a:lnSpc>
                          <a:spcPct val="107000"/>
                        </a:lnSpc>
                        <a:spcBef>
                          <a:spcPts val="0"/>
                        </a:spcBef>
                        <a:spcAft>
                          <a:spcPts val="0"/>
                        </a:spcAft>
                      </a:pPr>
                      <a:r>
                        <a:rPr lang="en-US" sz="3300" b="1" cap="none" spc="0">
                          <a:solidFill>
                            <a:schemeClr val="tx1"/>
                          </a:solidFill>
                          <a:effectLst/>
                        </a:rPr>
                        <a:t>0.001</a:t>
                      </a:r>
                      <a:endParaRPr lang="en-US" sz="3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US" sz="3300" cap="none" spc="0">
                          <a:solidFill>
                            <a:schemeClr val="tx1"/>
                          </a:solidFill>
                          <a:effectLst/>
                        </a:rPr>
                        <a:t>69.35</a:t>
                      </a:r>
                      <a:endParaRPr lang="en-US" sz="33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3770015607"/>
                  </a:ext>
                </a:extLst>
              </a:tr>
              <a:tr h="812755">
                <a:tc>
                  <a:txBody>
                    <a:bodyPr/>
                    <a:lstStyle/>
                    <a:p>
                      <a:pPr marL="0" marR="0">
                        <a:lnSpc>
                          <a:spcPct val="107000"/>
                        </a:lnSpc>
                        <a:spcBef>
                          <a:spcPts val="0"/>
                        </a:spcBef>
                        <a:spcAft>
                          <a:spcPts val="0"/>
                        </a:spcAft>
                      </a:pPr>
                      <a:r>
                        <a:rPr lang="en-US" sz="3300" b="1" cap="none" spc="0">
                          <a:solidFill>
                            <a:schemeClr val="tx1"/>
                          </a:solidFill>
                          <a:effectLst/>
                        </a:rPr>
                        <a:t>0.0001</a:t>
                      </a:r>
                      <a:endParaRPr lang="en-US" sz="3300" b="1"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61653" marR="161653" marT="215537" marB="0">
                    <a:lnL w="12700" cmpd="sng">
                      <a:no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US" sz="3300" cap="none" spc="0" dirty="0">
                          <a:solidFill>
                            <a:schemeClr val="tx1"/>
                          </a:solidFill>
                          <a:effectLst/>
                        </a:rPr>
                        <a:t>67.12</a:t>
                      </a:r>
                    </a:p>
                  </a:txBody>
                  <a:tcPr marL="161653" marR="161653" marT="215537" marB="0">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0079917"/>
                  </a:ext>
                </a:extLst>
              </a:tr>
            </a:tbl>
          </a:graphicData>
        </a:graphic>
      </p:graphicFrame>
    </p:spTree>
    <p:extLst>
      <p:ext uri="{BB962C8B-B14F-4D97-AF65-F5344CB8AC3E}">
        <p14:creationId xmlns:p14="http://schemas.microsoft.com/office/powerpoint/2010/main" val="230101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F02D-D7CB-4960-92DA-0D68E73FD23D}"/>
              </a:ext>
            </a:extLst>
          </p:cNvPr>
          <p:cNvSpPr>
            <a:spLocks noGrp="1"/>
          </p:cNvSpPr>
          <p:nvPr>
            <p:ph type="title"/>
          </p:nvPr>
        </p:nvSpPr>
        <p:spPr>
          <a:xfrm>
            <a:off x="1141413" y="618518"/>
            <a:ext cx="9905998" cy="1037754"/>
          </a:xfrm>
        </p:spPr>
        <p:txBody>
          <a:bodyPr/>
          <a:lstStyle/>
          <a:p>
            <a:pPr algn="ctr"/>
            <a:r>
              <a:rPr lang="en-US" dirty="0"/>
              <a:t>Testing the model with images</a:t>
            </a:r>
          </a:p>
        </p:txBody>
      </p:sp>
      <p:pic>
        <p:nvPicPr>
          <p:cNvPr id="4" name="Picture 3">
            <a:extLst>
              <a:ext uri="{FF2B5EF4-FFF2-40B4-BE49-F238E27FC236}">
                <a16:creationId xmlns:a16="http://schemas.microsoft.com/office/drawing/2014/main" id="{3A9AA5FB-8D93-4846-972A-4333655A64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16227" y="1579953"/>
            <a:ext cx="1648460" cy="2494915"/>
          </a:xfrm>
          <a:prstGeom prst="rect">
            <a:avLst/>
          </a:prstGeom>
          <a:noFill/>
          <a:ln>
            <a:noFill/>
          </a:ln>
        </p:spPr>
      </p:pic>
      <p:pic>
        <p:nvPicPr>
          <p:cNvPr id="5" name="Picture 4">
            <a:extLst>
              <a:ext uri="{FF2B5EF4-FFF2-40B4-BE49-F238E27FC236}">
                <a16:creationId xmlns:a16="http://schemas.microsoft.com/office/drawing/2014/main" id="{0B084200-DBBA-45DE-989A-DF9FC54A7C5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055234" y="1579953"/>
            <a:ext cx="1681480" cy="2494915"/>
          </a:xfrm>
          <a:prstGeom prst="rect">
            <a:avLst/>
          </a:prstGeom>
          <a:noFill/>
          <a:ln>
            <a:noFill/>
          </a:ln>
        </p:spPr>
      </p:pic>
      <p:pic>
        <p:nvPicPr>
          <p:cNvPr id="8" name="Picture 7">
            <a:extLst>
              <a:ext uri="{FF2B5EF4-FFF2-40B4-BE49-F238E27FC236}">
                <a16:creationId xmlns:a16="http://schemas.microsoft.com/office/drawing/2014/main" id="{41002253-B1DA-4C56-BB16-D0B7D1FA94B3}"/>
              </a:ext>
            </a:extLst>
          </p:cNvPr>
          <p:cNvPicPr>
            <a:picLocks noChangeAspect="1"/>
          </p:cNvPicPr>
          <p:nvPr/>
        </p:nvPicPr>
        <p:blipFill>
          <a:blip r:embed="rId4"/>
          <a:stretch>
            <a:fillRect/>
          </a:stretch>
        </p:blipFill>
        <p:spPr>
          <a:xfrm>
            <a:off x="6362467" y="1633141"/>
            <a:ext cx="2619375" cy="1743075"/>
          </a:xfrm>
          <a:prstGeom prst="rect">
            <a:avLst/>
          </a:prstGeom>
        </p:spPr>
      </p:pic>
      <p:pic>
        <p:nvPicPr>
          <p:cNvPr id="9" name="Picture 8">
            <a:extLst>
              <a:ext uri="{FF2B5EF4-FFF2-40B4-BE49-F238E27FC236}">
                <a16:creationId xmlns:a16="http://schemas.microsoft.com/office/drawing/2014/main" id="{B74186F4-6A33-4849-BFF4-EF4B664FBC32}"/>
              </a:ext>
            </a:extLst>
          </p:cNvPr>
          <p:cNvPicPr>
            <a:picLocks noChangeAspect="1"/>
          </p:cNvPicPr>
          <p:nvPr/>
        </p:nvPicPr>
        <p:blipFill>
          <a:blip r:embed="rId5"/>
          <a:stretch>
            <a:fillRect/>
          </a:stretch>
        </p:blipFill>
        <p:spPr>
          <a:xfrm>
            <a:off x="9092822" y="1610010"/>
            <a:ext cx="2619375" cy="1743075"/>
          </a:xfrm>
          <a:prstGeom prst="rect">
            <a:avLst/>
          </a:prstGeom>
        </p:spPr>
      </p:pic>
      <p:pic>
        <p:nvPicPr>
          <p:cNvPr id="10" name="Picture 9">
            <a:extLst>
              <a:ext uri="{FF2B5EF4-FFF2-40B4-BE49-F238E27FC236}">
                <a16:creationId xmlns:a16="http://schemas.microsoft.com/office/drawing/2014/main" id="{96E96F7E-711A-4A2C-98D1-EAB46CFFF53E}"/>
              </a:ext>
            </a:extLst>
          </p:cNvPr>
          <p:cNvPicPr>
            <a:picLocks noChangeAspect="1"/>
          </p:cNvPicPr>
          <p:nvPr/>
        </p:nvPicPr>
        <p:blipFill>
          <a:blip r:embed="rId6"/>
          <a:stretch>
            <a:fillRect/>
          </a:stretch>
        </p:blipFill>
        <p:spPr>
          <a:xfrm>
            <a:off x="6362467" y="3440803"/>
            <a:ext cx="2639683" cy="2322921"/>
          </a:xfrm>
          <a:prstGeom prst="rect">
            <a:avLst/>
          </a:prstGeom>
        </p:spPr>
      </p:pic>
      <p:pic>
        <p:nvPicPr>
          <p:cNvPr id="11" name="Picture 10">
            <a:extLst>
              <a:ext uri="{FF2B5EF4-FFF2-40B4-BE49-F238E27FC236}">
                <a16:creationId xmlns:a16="http://schemas.microsoft.com/office/drawing/2014/main" id="{D3B2912A-3F2C-4D81-A801-B548766D9A80}"/>
              </a:ext>
            </a:extLst>
          </p:cNvPr>
          <p:cNvPicPr>
            <a:picLocks noChangeAspect="1"/>
          </p:cNvPicPr>
          <p:nvPr/>
        </p:nvPicPr>
        <p:blipFill>
          <a:blip r:embed="rId7"/>
          <a:stretch>
            <a:fillRect/>
          </a:stretch>
        </p:blipFill>
        <p:spPr>
          <a:xfrm>
            <a:off x="9063699" y="3477423"/>
            <a:ext cx="2648498" cy="2330678"/>
          </a:xfrm>
          <a:prstGeom prst="rect">
            <a:avLst/>
          </a:prstGeom>
        </p:spPr>
      </p:pic>
      <p:pic>
        <p:nvPicPr>
          <p:cNvPr id="12" name="Picture 11">
            <a:extLst>
              <a:ext uri="{FF2B5EF4-FFF2-40B4-BE49-F238E27FC236}">
                <a16:creationId xmlns:a16="http://schemas.microsoft.com/office/drawing/2014/main" id="{BF4A6AF3-F0FF-4091-A514-8DCF2D8B8910}"/>
              </a:ext>
            </a:extLst>
          </p:cNvPr>
          <p:cNvPicPr>
            <a:picLocks noChangeAspect="1"/>
          </p:cNvPicPr>
          <p:nvPr/>
        </p:nvPicPr>
        <p:blipFill>
          <a:blip r:embed="rId8"/>
          <a:stretch>
            <a:fillRect/>
          </a:stretch>
        </p:blipFill>
        <p:spPr>
          <a:xfrm>
            <a:off x="1051435" y="4210654"/>
            <a:ext cx="2378045" cy="1585363"/>
          </a:xfrm>
          <a:prstGeom prst="rect">
            <a:avLst/>
          </a:prstGeom>
        </p:spPr>
      </p:pic>
      <p:pic>
        <p:nvPicPr>
          <p:cNvPr id="13" name="Picture 12">
            <a:extLst>
              <a:ext uri="{FF2B5EF4-FFF2-40B4-BE49-F238E27FC236}">
                <a16:creationId xmlns:a16="http://schemas.microsoft.com/office/drawing/2014/main" id="{2F278AEC-533E-4CE9-BD21-FB8DF672492C}"/>
              </a:ext>
            </a:extLst>
          </p:cNvPr>
          <p:cNvPicPr>
            <a:picLocks noChangeAspect="1"/>
          </p:cNvPicPr>
          <p:nvPr/>
        </p:nvPicPr>
        <p:blipFill>
          <a:blip r:embed="rId9"/>
          <a:stretch>
            <a:fillRect/>
          </a:stretch>
        </p:blipFill>
        <p:spPr>
          <a:xfrm>
            <a:off x="3723054" y="4178360"/>
            <a:ext cx="2345839" cy="1649950"/>
          </a:xfrm>
          <a:prstGeom prst="rect">
            <a:avLst/>
          </a:prstGeom>
        </p:spPr>
      </p:pic>
    </p:spTree>
    <p:extLst>
      <p:ext uri="{BB962C8B-B14F-4D97-AF65-F5344CB8AC3E}">
        <p14:creationId xmlns:p14="http://schemas.microsoft.com/office/powerpoint/2010/main" val="34591280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B7D4B16D-600A-41A1-8B1B-3727C56C0C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DE7C35E0-BD19-4AFC-81BF-7A7507E9C9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60000"/>
            </a:schemeClr>
          </a:solidFill>
          <a:effectLst/>
        </p:grpSpPr>
        <p:sp>
          <p:nvSpPr>
            <p:cNvPr id="68" name="Rectangle 5">
              <a:extLst>
                <a:ext uri="{FF2B5EF4-FFF2-40B4-BE49-F238E27FC236}">
                  <a16:creationId xmlns:a16="http://schemas.microsoft.com/office/drawing/2014/main" id="{1E08D20A-3975-4596-85C6-D4679958628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630A9349-BFE4-4720-A229-98DCD3B69F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28487744-BBC9-4D40-85B3-0D45003C33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FAD6EF4D-97BD-46B4-9B5B-CD70971DD5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210DCC42-11D2-4162-B47A-869B3F6694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DE4880D6-6ECE-4F1B-B474-FE3940D043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A1A39307-F675-49D2-9E45-28DA2AB5C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AC5E23C5-C5D6-4BC3-9531-C0B2D7D29F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4D3FC0A7-9672-4B19-8D54-71C3B39F7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9911D04C-3FFB-4D1E-8F59-5C02692E3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A0178C8F-EF32-4F3D-B022-60A7DE1367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EEB2DD25-DE0D-48CE-8218-E4EF12273A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13C92E55-66CB-48F7-BF28-5D8ED146B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CB0B6C7B-4820-48AB-92AF-896559F009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2018EECD-4518-458F-989E-6FCAE5AE0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1FB0915F-3C52-468A-87E7-F3EE381DA3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7B184771-5A8E-4ED5-9179-24B19F26C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BC5162D1-D64C-4FBA-BE86-11B27A7432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9EFF345C-6A58-4123-B2D1-2ED9E36912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03CE89F7-AE1C-4370-920E-EE04C4124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D6E298F6-F99D-49EF-B614-24D2179C2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2424FD35-451D-468C-9EB2-8DA350C124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45BC0C6F-B91F-42CC-9046-522FE8223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F88AFBEE-A8B5-4B18-B834-5269F6C13C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64B0F493-EC69-4C85-87D4-287628231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09920E7F-979C-40F6-8FB1-791325A4A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1387BCC3-D7BF-443E-B18C-87B696E64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F1C0670D-9FA2-48D7-AFDB-4438ECC3EE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34088C0C-CAD1-4E66-A162-1D7020365B6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B8C224A6-72B4-4763-B708-65A321D0D6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2EE3A964-523C-470B-8B10-09053452C5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1B87487E-C0EA-4E2A-8FC0-3D4C4F017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D8B57E7E-D885-4A0B-BBA0-E3BC3A68CD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6FB84573-B84B-4571-A6E5-91CD308E7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7EE5EE00-E139-4AB9-ACFC-5E39CFA95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5A38A6AA-6753-4EFE-94BB-96DF7397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506AB599-570B-4547-97F4-F2C672301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9AFDEA1E-DBAB-4507-8D36-786F19A85B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C824D6F7-0BDF-4C8C-869D-BDDEB0764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6953C491-AE0F-4D2B-9474-18D5E8B5D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5B956350-9BDD-4090-B2B6-12C13D1CE27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CE31E80-E354-44C3-81E0-4E3E41DDF6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9DFA35DB-5360-405A-A7EB-064E51FBC0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2DA499BD-4313-4AD1-BE87-4BEF50FEC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680E4C6D-12D1-417A-A709-EC416D98FA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C93537B4-09B6-4CC6-92DE-3D3BDAC7A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D100FC5-9EA8-4DA7-AFA4-BC60831FD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3F10D757-6A3B-4314-9755-419B3738E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28A4D881-D08B-4AAF-866D-7C3160112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A666F3F8-571E-483F-9B9F-31EDB91A9C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18305C0F-0A00-450D-92A1-313C724398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9A5635D8-CCB7-4D16-BB87-B1BC1AC97D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7C10A784-B5EE-4486-96E7-3CC72B93A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AE5FA7CA-916C-4A34-A727-E0289D891A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3" name="Picture 2">
            <a:extLst>
              <a:ext uri="{FF2B5EF4-FFF2-40B4-BE49-F238E27FC236}">
                <a16:creationId xmlns:a16="http://schemas.microsoft.com/office/drawing/2014/main" id="{51039561-92F9-40EE-900B-6AA0F58042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 y="9525"/>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747129C-2C6A-4CC2-AFD3-8851BE1BCC92}"/>
              </a:ext>
            </a:extLst>
          </p:cNvPr>
          <p:cNvSpPr>
            <a:spLocks noGrp="1"/>
          </p:cNvSpPr>
          <p:nvPr>
            <p:ph type="title"/>
          </p:nvPr>
        </p:nvSpPr>
        <p:spPr>
          <a:xfrm>
            <a:off x="2043113" y="1122363"/>
            <a:ext cx="4527929" cy="4287836"/>
          </a:xfrm>
        </p:spPr>
        <p:txBody>
          <a:bodyPr vert="horz" lIns="91440" tIns="45720" rIns="91440" bIns="45720" rtlCol="0" anchor="ctr">
            <a:normAutofit/>
          </a:bodyPr>
          <a:lstStyle/>
          <a:p>
            <a:pPr algn="r"/>
            <a:r>
              <a:rPr lang="en-US" sz="6000" dirty="0"/>
              <a:t>Webcam real-time video</a:t>
            </a:r>
            <a:br>
              <a:rPr lang="en-US" sz="6000" dirty="0"/>
            </a:br>
            <a:r>
              <a:rPr lang="en-US" sz="6000" dirty="0"/>
              <a:t>testing</a:t>
            </a:r>
          </a:p>
        </p:txBody>
      </p:sp>
      <p:cxnSp>
        <p:nvCxnSpPr>
          <p:cNvPr id="125" name="Straight Connector 124">
            <a:extLst>
              <a:ext uri="{FF2B5EF4-FFF2-40B4-BE49-F238E27FC236}">
                <a16:creationId xmlns:a16="http://schemas.microsoft.com/office/drawing/2014/main" id="{D902DA06-324A-48CE-8C20-94535480A6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133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800131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1E36A-A69F-4747-937D-0F811CC0D72F}"/>
              </a:ext>
            </a:extLst>
          </p:cNvPr>
          <p:cNvSpPr>
            <a:spLocks noGrp="1"/>
          </p:cNvSpPr>
          <p:nvPr>
            <p:ph type="title"/>
          </p:nvPr>
        </p:nvSpPr>
        <p:spPr>
          <a:xfrm>
            <a:off x="1143001" y="94891"/>
            <a:ext cx="9905998" cy="1075602"/>
          </a:xfrm>
        </p:spPr>
        <p:txBody>
          <a:bodyPr/>
          <a:lstStyle/>
          <a:p>
            <a:endParaRPr lang="en-US" dirty="0"/>
          </a:p>
        </p:txBody>
      </p:sp>
      <p:pic>
        <p:nvPicPr>
          <p:cNvPr id="4098" name="Picture 2">
            <a:extLst>
              <a:ext uri="{FF2B5EF4-FFF2-40B4-BE49-F238E27FC236}">
                <a16:creationId xmlns:a16="http://schemas.microsoft.com/office/drawing/2014/main" id="{4D624581-1E1C-4005-B119-1B7C6945E4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43" y="1380461"/>
            <a:ext cx="4908353" cy="1706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E581A59-44AD-4069-BD9E-9440AC7B4914}"/>
              </a:ext>
            </a:extLst>
          </p:cNvPr>
          <p:cNvSpPr txBox="1"/>
          <p:nvPr/>
        </p:nvSpPr>
        <p:spPr>
          <a:xfrm>
            <a:off x="1194796" y="3059668"/>
            <a:ext cx="3019245" cy="369332"/>
          </a:xfrm>
          <a:prstGeom prst="rect">
            <a:avLst/>
          </a:prstGeom>
          <a:noFill/>
        </p:spPr>
        <p:txBody>
          <a:bodyPr wrap="square" rtlCol="0">
            <a:spAutoFit/>
          </a:bodyPr>
          <a:lstStyle/>
          <a:p>
            <a:r>
              <a:rPr lang="en-US" dirty="0"/>
              <a:t>Happy-Neutral Model Results</a:t>
            </a:r>
          </a:p>
        </p:txBody>
      </p:sp>
      <p:pic>
        <p:nvPicPr>
          <p:cNvPr id="6" name="Picture 5">
            <a:extLst>
              <a:ext uri="{FF2B5EF4-FFF2-40B4-BE49-F238E27FC236}">
                <a16:creationId xmlns:a16="http://schemas.microsoft.com/office/drawing/2014/main" id="{E1448DAE-906C-411D-9997-6416B5A234E5}"/>
              </a:ext>
            </a:extLst>
          </p:cNvPr>
          <p:cNvPicPr>
            <a:picLocks noChangeAspect="1"/>
          </p:cNvPicPr>
          <p:nvPr/>
        </p:nvPicPr>
        <p:blipFill>
          <a:blip r:embed="rId4"/>
          <a:stretch>
            <a:fillRect/>
          </a:stretch>
        </p:blipFill>
        <p:spPr>
          <a:xfrm>
            <a:off x="5327597" y="1289743"/>
            <a:ext cx="5537731" cy="1796973"/>
          </a:xfrm>
          <a:prstGeom prst="rect">
            <a:avLst/>
          </a:prstGeom>
        </p:spPr>
      </p:pic>
      <p:pic>
        <p:nvPicPr>
          <p:cNvPr id="7" name="Picture 6">
            <a:extLst>
              <a:ext uri="{FF2B5EF4-FFF2-40B4-BE49-F238E27FC236}">
                <a16:creationId xmlns:a16="http://schemas.microsoft.com/office/drawing/2014/main" id="{403E4082-B332-4096-9A97-D814A8E462AD}"/>
              </a:ext>
            </a:extLst>
          </p:cNvPr>
          <p:cNvPicPr>
            <a:picLocks noChangeAspect="1"/>
          </p:cNvPicPr>
          <p:nvPr/>
        </p:nvPicPr>
        <p:blipFill>
          <a:blip r:embed="rId5"/>
          <a:stretch>
            <a:fillRect/>
          </a:stretch>
        </p:blipFill>
        <p:spPr>
          <a:xfrm>
            <a:off x="5327597" y="3281679"/>
            <a:ext cx="5537732" cy="1796974"/>
          </a:xfrm>
          <a:prstGeom prst="rect">
            <a:avLst/>
          </a:prstGeom>
        </p:spPr>
      </p:pic>
      <p:sp>
        <p:nvSpPr>
          <p:cNvPr id="9" name="TextBox 8">
            <a:extLst>
              <a:ext uri="{FF2B5EF4-FFF2-40B4-BE49-F238E27FC236}">
                <a16:creationId xmlns:a16="http://schemas.microsoft.com/office/drawing/2014/main" id="{89998D2E-698A-402D-98C7-393F5B4BA834}"/>
              </a:ext>
            </a:extLst>
          </p:cNvPr>
          <p:cNvSpPr txBox="1"/>
          <p:nvPr/>
        </p:nvSpPr>
        <p:spPr>
          <a:xfrm>
            <a:off x="6965868" y="5088950"/>
            <a:ext cx="3019245" cy="369332"/>
          </a:xfrm>
          <a:prstGeom prst="rect">
            <a:avLst/>
          </a:prstGeom>
          <a:noFill/>
        </p:spPr>
        <p:txBody>
          <a:bodyPr wrap="square" rtlCol="0">
            <a:spAutoFit/>
          </a:bodyPr>
          <a:lstStyle/>
          <a:p>
            <a:r>
              <a:rPr lang="en-US" dirty="0"/>
              <a:t>Angry-Sad Model Results</a:t>
            </a:r>
          </a:p>
        </p:txBody>
      </p:sp>
    </p:spTree>
    <p:extLst>
      <p:ext uri="{BB962C8B-B14F-4D97-AF65-F5344CB8AC3E}">
        <p14:creationId xmlns:p14="http://schemas.microsoft.com/office/powerpoint/2010/main" val="35121425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FBCE-6915-4C63-9EA6-8853F17F5276}"/>
              </a:ext>
            </a:extLst>
          </p:cNvPr>
          <p:cNvSpPr>
            <a:spLocks noGrp="1"/>
          </p:cNvSpPr>
          <p:nvPr>
            <p:ph type="title"/>
          </p:nvPr>
        </p:nvSpPr>
        <p:spPr/>
        <p:txBody>
          <a:bodyPr>
            <a:normAutofit/>
          </a:bodyPr>
          <a:lstStyle/>
          <a:p>
            <a:pPr algn="ctr"/>
            <a:r>
              <a:rPr lang="en-US" sz="4800" b="1" dirty="0"/>
              <a:t>Completed Work</a:t>
            </a:r>
            <a:endParaRPr lang="en-US" sz="4800" dirty="0"/>
          </a:p>
        </p:txBody>
      </p:sp>
      <p:sp>
        <p:nvSpPr>
          <p:cNvPr id="3" name="Content Placeholder 2">
            <a:extLst>
              <a:ext uri="{FF2B5EF4-FFF2-40B4-BE49-F238E27FC236}">
                <a16:creationId xmlns:a16="http://schemas.microsoft.com/office/drawing/2014/main" id="{3614DDEF-45F1-47C5-9007-34609375FDB6}"/>
              </a:ext>
            </a:extLst>
          </p:cNvPr>
          <p:cNvSpPr>
            <a:spLocks noGrp="1"/>
          </p:cNvSpPr>
          <p:nvPr>
            <p:ph idx="1"/>
          </p:nvPr>
        </p:nvSpPr>
        <p:spPr>
          <a:xfrm>
            <a:off x="1141412" y="1668780"/>
            <a:ext cx="10448608" cy="4570701"/>
          </a:xfrm>
        </p:spPr>
        <p:txBody>
          <a:bodyPr/>
          <a:lstStyle/>
          <a:p>
            <a:pPr>
              <a:lnSpc>
                <a:spcPct val="150000"/>
              </a:lnSpc>
              <a:buClr>
                <a:schemeClr val="accent1"/>
              </a:buClr>
              <a:buFont typeface="Wingdings" panose="05000000000000000000" pitchFamily="2" charset="2"/>
              <a:buChar char="Ø"/>
            </a:pPr>
            <a:r>
              <a:rPr lang="en-US" dirty="0"/>
              <a:t>Studying Deep learning </a:t>
            </a:r>
          </a:p>
          <a:p>
            <a:pPr lvl="1">
              <a:lnSpc>
                <a:spcPct val="150000"/>
              </a:lnSpc>
              <a:buClr>
                <a:schemeClr val="accent1"/>
              </a:buClr>
            </a:pPr>
            <a:r>
              <a:rPr lang="en-US" dirty="0"/>
              <a:t>Related to computer vision and neural network</a:t>
            </a:r>
          </a:p>
          <a:p>
            <a:pPr>
              <a:lnSpc>
                <a:spcPct val="150000"/>
              </a:lnSpc>
              <a:buClr>
                <a:schemeClr val="accent1"/>
              </a:buClr>
              <a:buFont typeface="Wingdings" panose="05000000000000000000" pitchFamily="2" charset="2"/>
              <a:buChar char="Ø"/>
            </a:pPr>
            <a:r>
              <a:rPr lang="en-US" dirty="0"/>
              <a:t>Google Colaboratory </a:t>
            </a:r>
          </a:p>
          <a:p>
            <a:pPr>
              <a:lnSpc>
                <a:spcPct val="150000"/>
              </a:lnSpc>
              <a:buClr>
                <a:schemeClr val="accent1"/>
              </a:buClr>
              <a:buFont typeface="Wingdings" panose="05000000000000000000" pitchFamily="2" charset="2"/>
              <a:buChar char="Ø"/>
            </a:pPr>
            <a:r>
              <a:rPr lang="en-US" dirty="0"/>
              <a:t>Dataset for training and testing</a:t>
            </a:r>
          </a:p>
          <a:p>
            <a:pPr>
              <a:lnSpc>
                <a:spcPct val="150000"/>
              </a:lnSpc>
              <a:buClr>
                <a:schemeClr val="accent1"/>
              </a:buClr>
              <a:buFont typeface="Wingdings" panose="05000000000000000000" pitchFamily="2" charset="2"/>
              <a:buChar char="Ø"/>
            </a:pPr>
            <a:r>
              <a:rPr lang="en-US" dirty="0"/>
              <a:t>Creating the architecture CNN model to get approximately 70% accuracy with complex dataset</a:t>
            </a:r>
          </a:p>
          <a:p>
            <a:pPr>
              <a:lnSpc>
                <a:spcPct val="150000"/>
              </a:lnSpc>
              <a:buClr>
                <a:schemeClr val="accent1"/>
              </a:buClr>
              <a:buFont typeface="Wingdings" panose="05000000000000000000" pitchFamily="2" charset="2"/>
              <a:buChar char="Ø"/>
            </a:pPr>
            <a:endParaRPr lang="en-US" dirty="0"/>
          </a:p>
          <a:p>
            <a:pPr>
              <a:lnSpc>
                <a:spcPct val="150000"/>
              </a:lnSpc>
              <a:buClr>
                <a:schemeClr val="accent1"/>
              </a:buClr>
              <a:buFont typeface="Wingdings" panose="05000000000000000000" pitchFamily="2" charset="2"/>
              <a:buChar char="Ø"/>
            </a:pPr>
            <a:endParaRPr lang="en-US" dirty="0"/>
          </a:p>
          <a:p>
            <a:pPr marL="0" indent="0">
              <a:buClr>
                <a:schemeClr val="accent1"/>
              </a:buClr>
              <a:buNone/>
            </a:pPr>
            <a:endParaRPr lang="en-US" dirty="0"/>
          </a:p>
          <a:p>
            <a:pPr marL="0" indent="0">
              <a:buClr>
                <a:schemeClr val="accent1"/>
              </a:buClr>
              <a:buNone/>
            </a:pPr>
            <a:endParaRPr lang="en-US" dirty="0"/>
          </a:p>
          <a:p>
            <a:pPr marL="0" indent="0">
              <a:buClr>
                <a:schemeClr val="accent1"/>
              </a:buClr>
              <a:buNone/>
            </a:pPr>
            <a:endParaRPr lang="en-US" dirty="0"/>
          </a:p>
          <a:p>
            <a:pPr>
              <a:buClr>
                <a:schemeClr val="accent1"/>
              </a:buClr>
              <a:buFont typeface="Wingdings" panose="05000000000000000000" pitchFamily="2" charset="2"/>
              <a:buChar char="Ø"/>
            </a:pPr>
            <a:endParaRPr lang="en-US" dirty="0"/>
          </a:p>
        </p:txBody>
      </p:sp>
    </p:spTree>
    <p:extLst>
      <p:ext uri="{BB962C8B-B14F-4D97-AF65-F5344CB8AC3E}">
        <p14:creationId xmlns:p14="http://schemas.microsoft.com/office/powerpoint/2010/main" val="23795067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700F-9F45-4EF9-A4E5-96D43FDC0B4C}"/>
              </a:ext>
            </a:extLst>
          </p:cNvPr>
          <p:cNvSpPr>
            <a:spLocks noGrp="1"/>
          </p:cNvSpPr>
          <p:nvPr>
            <p:ph type="title"/>
          </p:nvPr>
        </p:nvSpPr>
        <p:spPr/>
        <p:txBody>
          <a:bodyPr/>
          <a:lstStyle/>
          <a:p>
            <a:pPr algn="ctr"/>
            <a:r>
              <a:rPr lang="en-US" dirty="0"/>
              <a:t>Technical issues</a:t>
            </a:r>
          </a:p>
        </p:txBody>
      </p:sp>
      <p:sp>
        <p:nvSpPr>
          <p:cNvPr id="3" name="Content Placeholder 2">
            <a:extLst>
              <a:ext uri="{FF2B5EF4-FFF2-40B4-BE49-F238E27FC236}">
                <a16:creationId xmlns:a16="http://schemas.microsoft.com/office/drawing/2014/main" id="{9EF5E436-6167-4957-81A8-D3AD398F556D}"/>
              </a:ext>
            </a:extLst>
          </p:cNvPr>
          <p:cNvSpPr>
            <a:spLocks noGrp="1"/>
          </p:cNvSpPr>
          <p:nvPr>
            <p:ph idx="1"/>
          </p:nvPr>
        </p:nvSpPr>
        <p:spPr/>
        <p:txBody>
          <a:bodyPr>
            <a:normAutofit lnSpcReduction="10000"/>
          </a:bodyPr>
          <a:lstStyle/>
          <a:p>
            <a:pPr>
              <a:buClr>
                <a:schemeClr val="accent1"/>
              </a:buClr>
              <a:buFont typeface="Wingdings" panose="05000000000000000000" pitchFamily="2" charset="2"/>
              <a:buChar char="Ø"/>
            </a:pPr>
            <a:r>
              <a:rPr lang="en-US" dirty="0"/>
              <a:t>From the very beginning when we were running codes on Anaconda Navigator, we could not get TensorFlow to be imported.</a:t>
            </a:r>
          </a:p>
          <a:p>
            <a:pPr>
              <a:buClr>
                <a:schemeClr val="accent1"/>
              </a:buClr>
              <a:buFont typeface="Wingdings" panose="05000000000000000000" pitchFamily="2" charset="2"/>
              <a:buChar char="Ø"/>
            </a:pPr>
            <a:r>
              <a:rPr lang="en-US" dirty="0"/>
              <a:t>We moved to google Collaboratory</a:t>
            </a:r>
          </a:p>
          <a:p>
            <a:pPr>
              <a:buClr>
                <a:schemeClr val="accent1"/>
              </a:buClr>
              <a:buFont typeface="Wingdings" panose="05000000000000000000" pitchFamily="2" charset="2"/>
              <a:buChar char="Ø"/>
            </a:pPr>
            <a:r>
              <a:rPr lang="en-US" dirty="0"/>
              <a:t> We were using CPU and it took too long with running the training model until we figured out, we can use GPU with training model. </a:t>
            </a:r>
          </a:p>
          <a:p>
            <a:pPr>
              <a:buClr>
                <a:schemeClr val="accent1"/>
              </a:buClr>
              <a:buFont typeface="Wingdings" panose="05000000000000000000" pitchFamily="2" charset="2"/>
              <a:buChar char="Ø"/>
            </a:pPr>
            <a:r>
              <a:rPr lang="en-US" dirty="0"/>
              <a:t>We also ran into issues with our GPU(Graphics Processing Unit) access</a:t>
            </a:r>
          </a:p>
          <a:p>
            <a:pPr>
              <a:buClr>
                <a:schemeClr val="accent1"/>
              </a:buClr>
              <a:buFont typeface="Wingdings" panose="05000000000000000000" pitchFamily="2" charset="2"/>
              <a:buChar char="Ø"/>
            </a:pPr>
            <a:r>
              <a:rPr lang="en-US" dirty="0"/>
              <a:t>We had to upgrade our account for google </a:t>
            </a:r>
            <a:r>
              <a:rPr lang="en-US" dirty="0" err="1"/>
              <a:t>colab</a:t>
            </a:r>
            <a:r>
              <a:rPr lang="en-US" dirty="0"/>
              <a:t> to have </a:t>
            </a:r>
            <a:r>
              <a:rPr lang="en-US" dirty="0" err="1"/>
              <a:t>colab</a:t>
            </a:r>
            <a:r>
              <a:rPr lang="en-US" dirty="0"/>
              <a:t> pro.</a:t>
            </a:r>
          </a:p>
          <a:p>
            <a:pPr>
              <a:buClr>
                <a:schemeClr val="accent1"/>
              </a:buClr>
              <a:buFont typeface="Wingdings" panose="05000000000000000000" pitchFamily="2" charset="2"/>
              <a:buChar char="Ø"/>
            </a:pPr>
            <a:endParaRPr lang="en-US" dirty="0"/>
          </a:p>
        </p:txBody>
      </p:sp>
    </p:spTree>
    <p:extLst>
      <p:ext uri="{BB962C8B-B14F-4D97-AF65-F5344CB8AC3E}">
        <p14:creationId xmlns:p14="http://schemas.microsoft.com/office/powerpoint/2010/main" val="25331686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BEF32-B767-4934-BA8C-926FA96C6ADC}"/>
              </a:ext>
            </a:extLst>
          </p:cNvPr>
          <p:cNvSpPr>
            <a:spLocks noGrp="1"/>
          </p:cNvSpPr>
          <p:nvPr>
            <p:ph type="title"/>
          </p:nvPr>
        </p:nvSpPr>
        <p:spPr/>
        <p:txBody>
          <a:bodyPr>
            <a:normAutofit/>
          </a:bodyPr>
          <a:lstStyle/>
          <a:p>
            <a:pPr algn="ctr"/>
            <a:r>
              <a:rPr lang="en-US" sz="5400" b="1" dirty="0"/>
              <a:t>Future Work</a:t>
            </a:r>
            <a:endParaRPr lang="en-US" sz="5400" dirty="0"/>
          </a:p>
        </p:txBody>
      </p:sp>
      <p:sp>
        <p:nvSpPr>
          <p:cNvPr id="3" name="Content Placeholder 2">
            <a:extLst>
              <a:ext uri="{FF2B5EF4-FFF2-40B4-BE49-F238E27FC236}">
                <a16:creationId xmlns:a16="http://schemas.microsoft.com/office/drawing/2014/main" id="{7D803254-1AF6-45B4-A89C-DBAC8CE7A471}"/>
              </a:ext>
            </a:extLst>
          </p:cNvPr>
          <p:cNvSpPr>
            <a:spLocks noGrp="1"/>
          </p:cNvSpPr>
          <p:nvPr>
            <p:ph idx="1"/>
          </p:nvPr>
        </p:nvSpPr>
        <p:spPr/>
        <p:txBody>
          <a:bodyPr/>
          <a:lstStyle/>
          <a:p>
            <a:pPr>
              <a:buClr>
                <a:schemeClr val="accent1"/>
              </a:buClr>
              <a:buFont typeface="Wingdings" panose="05000000000000000000" pitchFamily="2" charset="2"/>
              <a:buChar char="Ø"/>
            </a:pPr>
            <a:r>
              <a:rPr lang="en-US" dirty="0"/>
              <a:t>Implementation</a:t>
            </a:r>
          </a:p>
          <a:p>
            <a:pPr lvl="1">
              <a:buClr>
                <a:schemeClr val="accent1"/>
              </a:buClr>
            </a:pPr>
            <a:r>
              <a:rPr lang="en-US" dirty="0"/>
              <a:t>Increasing the model accuracy</a:t>
            </a:r>
          </a:p>
          <a:p>
            <a:pPr lvl="1">
              <a:buClr>
                <a:schemeClr val="accent1"/>
              </a:buClr>
            </a:pPr>
            <a:r>
              <a:rPr lang="en-US" dirty="0"/>
              <a:t>Trying different architecture models</a:t>
            </a:r>
          </a:p>
          <a:p>
            <a:pPr>
              <a:buClr>
                <a:schemeClr val="accent1"/>
              </a:buClr>
              <a:buFont typeface="Wingdings" panose="05000000000000000000" pitchFamily="2" charset="2"/>
              <a:buChar char="Ø"/>
            </a:pPr>
            <a:r>
              <a:rPr lang="en-US" dirty="0"/>
              <a:t>Zoom platform</a:t>
            </a:r>
          </a:p>
        </p:txBody>
      </p:sp>
    </p:spTree>
    <p:extLst>
      <p:ext uri="{BB962C8B-B14F-4D97-AF65-F5344CB8AC3E}">
        <p14:creationId xmlns:p14="http://schemas.microsoft.com/office/powerpoint/2010/main" val="37050760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4F46-7D82-41BD-92CF-AF4DB18B611C}"/>
              </a:ext>
            </a:extLst>
          </p:cNvPr>
          <p:cNvSpPr>
            <a:spLocks noGrp="1"/>
          </p:cNvSpPr>
          <p:nvPr>
            <p:ph type="title"/>
          </p:nvPr>
        </p:nvSpPr>
        <p:spPr/>
        <p:txBody>
          <a:bodyPr>
            <a:normAutofit/>
          </a:bodyPr>
          <a:lstStyle/>
          <a:p>
            <a:pPr algn="ctr"/>
            <a:r>
              <a:rPr lang="en-US" sz="5400" b="1" dirty="0"/>
              <a:t>References</a:t>
            </a:r>
          </a:p>
        </p:txBody>
      </p:sp>
      <p:sp>
        <p:nvSpPr>
          <p:cNvPr id="4" name="Content Placeholder 2">
            <a:extLst>
              <a:ext uri="{FF2B5EF4-FFF2-40B4-BE49-F238E27FC236}">
                <a16:creationId xmlns:a16="http://schemas.microsoft.com/office/drawing/2014/main" id="{DCC7624A-2CE3-458F-B0DB-CFECD16BA91D}"/>
              </a:ext>
            </a:extLst>
          </p:cNvPr>
          <p:cNvSpPr>
            <a:spLocks noGrp="1"/>
          </p:cNvSpPr>
          <p:nvPr>
            <p:ph idx="1"/>
          </p:nvPr>
        </p:nvSpPr>
        <p:spPr>
          <a:xfrm>
            <a:off x="1141413" y="2249487"/>
            <a:ext cx="8894128" cy="4128454"/>
          </a:xfrm>
        </p:spPr>
        <p:txBody>
          <a:bodyPr>
            <a:normAutofit/>
          </a:bodyPr>
          <a:lstStyle/>
          <a:p>
            <a:r>
              <a:rPr lang="en-US" dirty="0">
                <a:solidFill>
                  <a:schemeClr val="accent3">
                    <a:lumMod val="20000"/>
                    <a:lumOff val="80000"/>
                  </a:schemeClr>
                </a:solidFill>
                <a:hlinkClick r:id="rId3">
                  <a:extLst>
                    <a:ext uri="{A12FA001-AC4F-418D-AE19-62706E023703}">
                      <ahyp:hlinkClr xmlns:ahyp="http://schemas.microsoft.com/office/drawing/2018/hyperlinkcolor" val="tx"/>
                    </a:ext>
                  </a:extLst>
                </a:hlinkClick>
              </a:rPr>
              <a:t>https://www.researchgate.net/publication/338431245_A_real_time_face_emotion_classification_and_recognition_using_deep_learning_model</a:t>
            </a:r>
            <a:endParaRPr lang="en-US" dirty="0">
              <a:solidFill>
                <a:schemeClr val="accent3">
                  <a:lumMod val="20000"/>
                  <a:lumOff val="80000"/>
                </a:schemeClr>
              </a:solidFill>
            </a:endParaRPr>
          </a:p>
          <a:p>
            <a:r>
              <a:rPr lang="en-US" dirty="0">
                <a:solidFill>
                  <a:schemeClr val="accent3">
                    <a:lumMod val="20000"/>
                    <a:lumOff val="80000"/>
                  </a:schemeClr>
                </a:solidFill>
                <a:hlinkClick r:id="rId4">
                  <a:extLst>
                    <a:ext uri="{A12FA001-AC4F-418D-AE19-62706E023703}">
                      <ahyp:hlinkClr xmlns:ahyp="http://schemas.microsoft.com/office/drawing/2018/hyperlinkcolor" val="tx"/>
                    </a:ext>
                  </a:extLst>
                </a:hlinkClick>
              </a:rPr>
              <a:t>https://pythonprogramming.net/loading-custom-data-deep-learning-python-tensorflow-keras/</a:t>
            </a:r>
            <a:endParaRPr lang="en-US" dirty="0">
              <a:solidFill>
                <a:schemeClr val="accent3">
                  <a:lumMod val="20000"/>
                  <a:lumOff val="80000"/>
                </a:schemeClr>
              </a:solidFill>
            </a:endParaRPr>
          </a:p>
          <a:p>
            <a:r>
              <a:rPr lang="en-US" dirty="0">
                <a:solidFill>
                  <a:schemeClr val="accent3">
                    <a:lumMod val="20000"/>
                    <a:lumOff val="80000"/>
                  </a:schemeClr>
                </a:solidFill>
                <a:hlinkClick r:id="rId5">
                  <a:extLst>
                    <a:ext uri="{A12FA001-AC4F-418D-AE19-62706E023703}">
                      <ahyp:hlinkClr xmlns:ahyp="http://schemas.microsoft.com/office/drawing/2018/hyperlinkcolor" val="tx"/>
                    </a:ext>
                  </a:extLst>
                </a:hlinkClick>
              </a:rPr>
              <a:t>https://towardsdatascience.com/understanding-gradient-descent-and-adam-optimization-472ae8a78c10/</a:t>
            </a:r>
            <a:endParaRPr lang="en-US" dirty="0">
              <a:solidFill>
                <a:schemeClr val="accent3">
                  <a:lumMod val="20000"/>
                  <a:lumOff val="80000"/>
                </a:schemeClr>
              </a:solidFill>
            </a:endParaRPr>
          </a:p>
          <a:p>
            <a:r>
              <a:rPr lang="en-US" dirty="0">
                <a:solidFill>
                  <a:schemeClr val="accent3">
                    <a:lumMod val="20000"/>
                    <a:lumOff val="80000"/>
                  </a:schemeClr>
                </a:solidFill>
                <a:hlinkClick r:id="rId6">
                  <a:extLst>
                    <a:ext uri="{A12FA001-AC4F-418D-AE19-62706E023703}">
                      <ahyp:hlinkClr xmlns:ahyp="http://schemas.microsoft.com/office/drawing/2018/hyperlinkcolor" val="tx"/>
                    </a:ext>
                  </a:extLst>
                </a:hlinkClick>
              </a:rPr>
              <a:t>https://ieeexplore.ieee.org/abstract/document/8576656/</a:t>
            </a:r>
            <a:endParaRPr lang="en-US" dirty="0">
              <a:solidFill>
                <a:schemeClr val="accent3">
                  <a:lumMod val="20000"/>
                  <a:lumOff val="80000"/>
                </a:schemeClr>
              </a:solidFill>
            </a:endParaRPr>
          </a:p>
          <a:p>
            <a:endParaRPr lang="en-US" dirty="0">
              <a:solidFill>
                <a:schemeClr val="accent3">
                  <a:lumMod val="20000"/>
                  <a:lumOff val="80000"/>
                </a:schemeClr>
              </a:solidFill>
            </a:endParaRPr>
          </a:p>
          <a:p>
            <a:endParaRPr lang="en-US" dirty="0">
              <a:solidFill>
                <a:schemeClr val="accent3">
                  <a:lumMod val="20000"/>
                  <a:lumOff val="80000"/>
                </a:schemeClr>
              </a:solidFill>
            </a:endParaRPr>
          </a:p>
          <a:p>
            <a:endParaRPr lang="en-US" dirty="0">
              <a:solidFill>
                <a:schemeClr val="accent3">
                  <a:lumMod val="20000"/>
                  <a:lumOff val="80000"/>
                </a:schemeClr>
              </a:solidFill>
            </a:endParaRPr>
          </a:p>
          <a:p>
            <a:endParaRPr lang="en-US" dirty="0"/>
          </a:p>
        </p:txBody>
      </p:sp>
    </p:spTree>
    <p:extLst>
      <p:ext uri="{BB962C8B-B14F-4D97-AF65-F5344CB8AC3E}">
        <p14:creationId xmlns:p14="http://schemas.microsoft.com/office/powerpoint/2010/main" val="15290913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8FA41-CEB9-4F3E-BD64-44860328B5BF}"/>
              </a:ext>
            </a:extLst>
          </p:cNvPr>
          <p:cNvSpPr>
            <a:spLocks noGrp="1"/>
          </p:cNvSpPr>
          <p:nvPr>
            <p:ph type="title"/>
          </p:nvPr>
        </p:nvSpPr>
        <p:spPr/>
        <p:txBody>
          <a:bodyPr>
            <a:normAutofit/>
          </a:bodyPr>
          <a:lstStyle/>
          <a:p>
            <a:pPr algn="ctr"/>
            <a:r>
              <a:rPr lang="en-US" sz="5400" b="1" dirty="0"/>
              <a:t>Introduction</a:t>
            </a:r>
          </a:p>
        </p:txBody>
      </p:sp>
      <p:sp>
        <p:nvSpPr>
          <p:cNvPr id="3" name="Content Placeholder 2">
            <a:extLst>
              <a:ext uri="{FF2B5EF4-FFF2-40B4-BE49-F238E27FC236}">
                <a16:creationId xmlns:a16="http://schemas.microsoft.com/office/drawing/2014/main" id="{F4389DD0-741E-4BB8-9343-D28FBFE40A0C}"/>
              </a:ext>
            </a:extLst>
          </p:cNvPr>
          <p:cNvSpPr>
            <a:spLocks noGrp="1"/>
          </p:cNvSpPr>
          <p:nvPr>
            <p:ph idx="1"/>
          </p:nvPr>
        </p:nvSpPr>
        <p:spPr/>
        <p:txBody>
          <a:bodyPr>
            <a:normAutofit fontScale="92500" lnSpcReduction="20000"/>
          </a:bodyPr>
          <a:lstStyle/>
          <a:p>
            <a:pPr>
              <a:lnSpc>
                <a:spcPct val="200000"/>
              </a:lnSpc>
              <a:buClr>
                <a:schemeClr val="accent1"/>
              </a:buClr>
              <a:buFont typeface="Wingdings" panose="05000000000000000000" pitchFamily="2" charset="2"/>
              <a:buChar char="Ø"/>
            </a:pPr>
            <a:r>
              <a:rPr lang="en-US" dirty="0"/>
              <a:t>Impacts of covid-19 education</a:t>
            </a:r>
          </a:p>
          <a:p>
            <a:pPr>
              <a:lnSpc>
                <a:spcPct val="200000"/>
              </a:lnSpc>
              <a:buClr>
                <a:schemeClr val="accent1"/>
              </a:buClr>
              <a:buFont typeface="Wingdings" panose="05000000000000000000" pitchFamily="2" charset="2"/>
              <a:buChar char="Ø"/>
            </a:pPr>
            <a:r>
              <a:rPr lang="en-US" dirty="0"/>
              <a:t>Remote learning with virtual meetings</a:t>
            </a:r>
          </a:p>
          <a:p>
            <a:pPr>
              <a:lnSpc>
                <a:spcPct val="200000"/>
              </a:lnSpc>
              <a:buClr>
                <a:schemeClr val="accent1"/>
              </a:buClr>
              <a:buFont typeface="Wingdings" panose="05000000000000000000" pitchFamily="2" charset="2"/>
              <a:buChar char="Ø"/>
            </a:pPr>
            <a:r>
              <a:rPr lang="en-US" dirty="0"/>
              <a:t> Teaching has taken new methods</a:t>
            </a:r>
          </a:p>
          <a:p>
            <a:pPr>
              <a:lnSpc>
                <a:spcPct val="200000"/>
              </a:lnSpc>
              <a:buClr>
                <a:schemeClr val="accent1"/>
              </a:buClr>
              <a:buFont typeface="Wingdings" panose="05000000000000000000" pitchFamily="2" charset="2"/>
              <a:buChar char="Ø"/>
            </a:pPr>
            <a:r>
              <a:rPr lang="en-US" dirty="0"/>
              <a:t>Instructors lose their connection with students</a:t>
            </a:r>
          </a:p>
          <a:p>
            <a:pPr>
              <a:lnSpc>
                <a:spcPct val="200000"/>
              </a:lnSpc>
              <a:buClr>
                <a:schemeClr val="accent1"/>
              </a:buClr>
              <a:buFont typeface="Wingdings" panose="05000000000000000000" pitchFamily="2" charset="2"/>
              <a:buChar char="Ø"/>
            </a:pPr>
            <a:r>
              <a:rPr lang="en-US" dirty="0"/>
              <a:t>It is difficult to ensure everyone’s engagement through a screen</a:t>
            </a:r>
          </a:p>
        </p:txBody>
      </p:sp>
    </p:spTree>
    <p:extLst>
      <p:ext uri="{BB962C8B-B14F-4D97-AF65-F5344CB8AC3E}">
        <p14:creationId xmlns:p14="http://schemas.microsoft.com/office/powerpoint/2010/main" val="350476045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7" name="Rectangle 66">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9" name="Group 68">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0"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9"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1"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5"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E6FAAB8-8733-4BB9-A568-4EEA755980A1}"/>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400" b="1">
                <a:solidFill>
                  <a:srgbClr val="FFFFFF"/>
                </a:solidFill>
              </a:rPr>
              <a:t>Thank you </a:t>
            </a:r>
          </a:p>
        </p:txBody>
      </p:sp>
      <p:sp useBgFill="1">
        <p:nvSpPr>
          <p:cNvPr id="127"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miling Face with No Fill">
            <a:extLst>
              <a:ext uri="{FF2B5EF4-FFF2-40B4-BE49-F238E27FC236}">
                <a16:creationId xmlns:a16="http://schemas.microsoft.com/office/drawing/2014/main" id="{0F2CBA8F-AE31-48CD-8A0A-4F6EB5D31D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86530" y="1136606"/>
            <a:ext cx="4577297" cy="4577297"/>
          </a:xfrm>
          <a:prstGeom prst="rect">
            <a:avLst/>
          </a:prstGeom>
        </p:spPr>
      </p:pic>
    </p:spTree>
    <p:extLst>
      <p:ext uri="{BB962C8B-B14F-4D97-AF65-F5344CB8AC3E}">
        <p14:creationId xmlns:p14="http://schemas.microsoft.com/office/powerpoint/2010/main" val="1599704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7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129" name="Rectangle 128">
            <a:extLst>
              <a:ext uri="{FF2B5EF4-FFF2-40B4-BE49-F238E27FC236}">
                <a16:creationId xmlns:a16="http://schemas.microsoft.com/office/drawing/2014/main" id="{CD614432-46FD-4B63-8194-64F233F941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1" name="Group 130">
            <a:extLst>
              <a:ext uri="{FF2B5EF4-FFF2-40B4-BE49-F238E27FC236}">
                <a16:creationId xmlns:a16="http://schemas.microsoft.com/office/drawing/2014/main" id="{57D43E06-E0E9-45FB-9DD8-4513BF040A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132" name="Rectangle 5">
              <a:extLst>
                <a:ext uri="{FF2B5EF4-FFF2-40B4-BE49-F238E27FC236}">
                  <a16:creationId xmlns:a16="http://schemas.microsoft.com/office/drawing/2014/main" id="{BC31D834-B127-4A66-A0A9-2956DB0766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3" name="Freeform 6">
              <a:extLst>
                <a:ext uri="{FF2B5EF4-FFF2-40B4-BE49-F238E27FC236}">
                  <a16:creationId xmlns:a16="http://schemas.microsoft.com/office/drawing/2014/main" id="{AEB45F0E-3639-41ED-99CC-CCA38D61D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4" name="Freeform 7">
              <a:extLst>
                <a:ext uri="{FF2B5EF4-FFF2-40B4-BE49-F238E27FC236}">
                  <a16:creationId xmlns:a16="http://schemas.microsoft.com/office/drawing/2014/main" id="{5302B214-0D24-40CA-BFB4-CF38694B0D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5" name="Rectangle 8">
              <a:extLst>
                <a:ext uri="{FF2B5EF4-FFF2-40B4-BE49-F238E27FC236}">
                  <a16:creationId xmlns:a16="http://schemas.microsoft.com/office/drawing/2014/main" id="{BB18DCBD-D74A-40C8-B325-B49FC52BA28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6" name="Freeform 9">
              <a:extLst>
                <a:ext uri="{FF2B5EF4-FFF2-40B4-BE49-F238E27FC236}">
                  <a16:creationId xmlns:a16="http://schemas.microsoft.com/office/drawing/2014/main" id="{02CFFDAE-C576-45A9-8D6F-3FF8F2EAF54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7" name="Freeform 10">
              <a:extLst>
                <a:ext uri="{FF2B5EF4-FFF2-40B4-BE49-F238E27FC236}">
                  <a16:creationId xmlns:a16="http://schemas.microsoft.com/office/drawing/2014/main" id="{382510FF-8736-4655-A749-972F90D8B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8" name="Freeform 11">
              <a:extLst>
                <a:ext uri="{FF2B5EF4-FFF2-40B4-BE49-F238E27FC236}">
                  <a16:creationId xmlns:a16="http://schemas.microsoft.com/office/drawing/2014/main" id="{302B8B45-64D1-4E5D-BBCC-AB578EC646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9" name="Freeform 12">
              <a:extLst>
                <a:ext uri="{FF2B5EF4-FFF2-40B4-BE49-F238E27FC236}">
                  <a16:creationId xmlns:a16="http://schemas.microsoft.com/office/drawing/2014/main" id="{C63FCB23-1A4C-4B0E-991C-1E1AD04759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0" name="Freeform 13">
              <a:extLst>
                <a:ext uri="{FF2B5EF4-FFF2-40B4-BE49-F238E27FC236}">
                  <a16:creationId xmlns:a16="http://schemas.microsoft.com/office/drawing/2014/main" id="{49B472C6-502A-452F-857D-3007E75197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1" name="Freeform 14">
              <a:extLst>
                <a:ext uri="{FF2B5EF4-FFF2-40B4-BE49-F238E27FC236}">
                  <a16:creationId xmlns:a16="http://schemas.microsoft.com/office/drawing/2014/main" id="{1887487B-9617-48BB-BC6E-2E095DDB7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15">
              <a:extLst>
                <a:ext uri="{FF2B5EF4-FFF2-40B4-BE49-F238E27FC236}">
                  <a16:creationId xmlns:a16="http://schemas.microsoft.com/office/drawing/2014/main" id="{8CCC40D8-3574-4709-B597-0C9EB8AC97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3" name="Freeform 16">
              <a:extLst>
                <a:ext uri="{FF2B5EF4-FFF2-40B4-BE49-F238E27FC236}">
                  <a16:creationId xmlns:a16="http://schemas.microsoft.com/office/drawing/2014/main" id="{5C2DE696-C0F1-4470-AA20-1B185DFE05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17">
              <a:extLst>
                <a:ext uri="{FF2B5EF4-FFF2-40B4-BE49-F238E27FC236}">
                  <a16:creationId xmlns:a16="http://schemas.microsoft.com/office/drawing/2014/main" id="{3044BF69-E88A-4FE6-A7C7-E6222C39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8">
              <a:extLst>
                <a:ext uri="{FF2B5EF4-FFF2-40B4-BE49-F238E27FC236}">
                  <a16:creationId xmlns:a16="http://schemas.microsoft.com/office/drawing/2014/main" id="{87F8C68F-552A-4831-87FC-D45485F782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9">
              <a:extLst>
                <a:ext uri="{FF2B5EF4-FFF2-40B4-BE49-F238E27FC236}">
                  <a16:creationId xmlns:a16="http://schemas.microsoft.com/office/drawing/2014/main" id="{439F4E03-58CC-4C01-B28D-4B4B5A6CF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20">
              <a:extLst>
                <a:ext uri="{FF2B5EF4-FFF2-40B4-BE49-F238E27FC236}">
                  <a16:creationId xmlns:a16="http://schemas.microsoft.com/office/drawing/2014/main" id="{638B9EF8-62E2-409B-A243-493F3008A0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21">
              <a:extLst>
                <a:ext uri="{FF2B5EF4-FFF2-40B4-BE49-F238E27FC236}">
                  <a16:creationId xmlns:a16="http://schemas.microsoft.com/office/drawing/2014/main" id="{BF251EFD-0032-41FD-A617-D4F06953E0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22">
              <a:extLst>
                <a:ext uri="{FF2B5EF4-FFF2-40B4-BE49-F238E27FC236}">
                  <a16:creationId xmlns:a16="http://schemas.microsoft.com/office/drawing/2014/main" id="{3DF212F4-57CD-4E08-BC1F-CA81C516C4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23">
              <a:extLst>
                <a:ext uri="{FF2B5EF4-FFF2-40B4-BE49-F238E27FC236}">
                  <a16:creationId xmlns:a16="http://schemas.microsoft.com/office/drawing/2014/main" id="{6C8506A9-98D5-4346-BA53-7BE67D7D03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Freeform 24">
              <a:extLst>
                <a:ext uri="{FF2B5EF4-FFF2-40B4-BE49-F238E27FC236}">
                  <a16:creationId xmlns:a16="http://schemas.microsoft.com/office/drawing/2014/main" id="{7D36D3DC-4B56-4591-B3CB-20F2A8E085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2" name="Freeform 25">
              <a:extLst>
                <a:ext uri="{FF2B5EF4-FFF2-40B4-BE49-F238E27FC236}">
                  <a16:creationId xmlns:a16="http://schemas.microsoft.com/office/drawing/2014/main" id="{19C17C52-3CF4-4CB1-93B0-D71E838B5C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26">
              <a:extLst>
                <a:ext uri="{FF2B5EF4-FFF2-40B4-BE49-F238E27FC236}">
                  <a16:creationId xmlns:a16="http://schemas.microsoft.com/office/drawing/2014/main" id="{F723AE18-264F-4AA7-88D7-83570E3268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27">
              <a:extLst>
                <a:ext uri="{FF2B5EF4-FFF2-40B4-BE49-F238E27FC236}">
                  <a16:creationId xmlns:a16="http://schemas.microsoft.com/office/drawing/2014/main" id="{4CCF1D1F-3F13-4891-8139-ADA1CD8DD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8">
              <a:extLst>
                <a:ext uri="{FF2B5EF4-FFF2-40B4-BE49-F238E27FC236}">
                  <a16:creationId xmlns:a16="http://schemas.microsoft.com/office/drawing/2014/main" id="{78BFA10C-74DF-41B4-8E08-50CC82B7A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Freeform 29">
              <a:extLst>
                <a:ext uri="{FF2B5EF4-FFF2-40B4-BE49-F238E27FC236}">
                  <a16:creationId xmlns:a16="http://schemas.microsoft.com/office/drawing/2014/main" id="{DFCDD40B-D4BD-4091-9EE8-869FF64F0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7" name="Freeform 30">
              <a:extLst>
                <a:ext uri="{FF2B5EF4-FFF2-40B4-BE49-F238E27FC236}">
                  <a16:creationId xmlns:a16="http://schemas.microsoft.com/office/drawing/2014/main" id="{C795EC66-071B-4C40-934A-C3AB55649B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31">
              <a:extLst>
                <a:ext uri="{FF2B5EF4-FFF2-40B4-BE49-F238E27FC236}">
                  <a16:creationId xmlns:a16="http://schemas.microsoft.com/office/drawing/2014/main" id="{4DFDE558-A234-4BD5-A26C-99870882F6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32">
              <a:extLst>
                <a:ext uri="{FF2B5EF4-FFF2-40B4-BE49-F238E27FC236}">
                  <a16:creationId xmlns:a16="http://schemas.microsoft.com/office/drawing/2014/main" id="{0A007A33-7683-48EB-9714-ADEDDC1DB3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Rectangle 33">
              <a:extLst>
                <a:ext uri="{FF2B5EF4-FFF2-40B4-BE49-F238E27FC236}">
                  <a16:creationId xmlns:a16="http://schemas.microsoft.com/office/drawing/2014/main" id="{EC290698-D471-4505-B43E-87EEFB3619E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1" name="Freeform 34">
              <a:extLst>
                <a:ext uri="{FF2B5EF4-FFF2-40B4-BE49-F238E27FC236}">
                  <a16:creationId xmlns:a16="http://schemas.microsoft.com/office/drawing/2014/main" id="{8B75059B-DDB3-4BDF-9AE6-D9A4A5ED43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35">
              <a:extLst>
                <a:ext uri="{FF2B5EF4-FFF2-40B4-BE49-F238E27FC236}">
                  <a16:creationId xmlns:a16="http://schemas.microsoft.com/office/drawing/2014/main" id="{81B849DB-E967-4042-B061-AD30AB053F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36">
              <a:extLst>
                <a:ext uri="{FF2B5EF4-FFF2-40B4-BE49-F238E27FC236}">
                  <a16:creationId xmlns:a16="http://schemas.microsoft.com/office/drawing/2014/main" id="{E8E1D58B-C2EE-4DAC-BC7D-ABC55F5C3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37">
              <a:extLst>
                <a:ext uri="{FF2B5EF4-FFF2-40B4-BE49-F238E27FC236}">
                  <a16:creationId xmlns:a16="http://schemas.microsoft.com/office/drawing/2014/main" id="{7D867EE2-CC64-459F-B1FD-5770B0C858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8">
              <a:extLst>
                <a:ext uri="{FF2B5EF4-FFF2-40B4-BE49-F238E27FC236}">
                  <a16:creationId xmlns:a16="http://schemas.microsoft.com/office/drawing/2014/main" id="{96DBF1BF-0F1A-4646-B493-2C210BF919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9">
              <a:extLst>
                <a:ext uri="{FF2B5EF4-FFF2-40B4-BE49-F238E27FC236}">
                  <a16:creationId xmlns:a16="http://schemas.microsoft.com/office/drawing/2014/main" id="{C14EBC57-DC59-4BAB-BFEF-5E2A17202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7" name="Freeform 40">
              <a:extLst>
                <a:ext uri="{FF2B5EF4-FFF2-40B4-BE49-F238E27FC236}">
                  <a16:creationId xmlns:a16="http://schemas.microsoft.com/office/drawing/2014/main" id="{05A2794A-7B60-4B1F-B43C-C08F51C667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8" name="Freeform 41">
              <a:extLst>
                <a:ext uri="{FF2B5EF4-FFF2-40B4-BE49-F238E27FC236}">
                  <a16:creationId xmlns:a16="http://schemas.microsoft.com/office/drawing/2014/main" id="{3394CF13-32C3-4BE9-AA6D-DF8F82534C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9" name="Freeform 42">
              <a:extLst>
                <a:ext uri="{FF2B5EF4-FFF2-40B4-BE49-F238E27FC236}">
                  <a16:creationId xmlns:a16="http://schemas.microsoft.com/office/drawing/2014/main" id="{2E4C0BA3-1B29-4D8C-9E6E-CDAFF7C957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0" name="Freeform 43">
              <a:extLst>
                <a:ext uri="{FF2B5EF4-FFF2-40B4-BE49-F238E27FC236}">
                  <a16:creationId xmlns:a16="http://schemas.microsoft.com/office/drawing/2014/main" id="{A8623A34-11DB-4490-AF5D-26513AD500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1" name="Freeform 44">
              <a:extLst>
                <a:ext uri="{FF2B5EF4-FFF2-40B4-BE49-F238E27FC236}">
                  <a16:creationId xmlns:a16="http://schemas.microsoft.com/office/drawing/2014/main" id="{AA01C5BF-55D0-406B-9447-9E6323AB463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2" name="Rectangle 45">
              <a:extLst>
                <a:ext uri="{FF2B5EF4-FFF2-40B4-BE49-F238E27FC236}">
                  <a16:creationId xmlns:a16="http://schemas.microsoft.com/office/drawing/2014/main" id="{592233FB-D11D-40BB-B825-D67497779C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73" name="Freeform 46">
              <a:extLst>
                <a:ext uri="{FF2B5EF4-FFF2-40B4-BE49-F238E27FC236}">
                  <a16:creationId xmlns:a16="http://schemas.microsoft.com/office/drawing/2014/main" id="{3FD97EB1-F159-4021-B498-18ED5AD95D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4" name="Freeform 47">
              <a:extLst>
                <a:ext uri="{FF2B5EF4-FFF2-40B4-BE49-F238E27FC236}">
                  <a16:creationId xmlns:a16="http://schemas.microsoft.com/office/drawing/2014/main" id="{663683DC-3029-493D-AC2E-B6475D4CAA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5" name="Freeform 48">
              <a:extLst>
                <a:ext uri="{FF2B5EF4-FFF2-40B4-BE49-F238E27FC236}">
                  <a16:creationId xmlns:a16="http://schemas.microsoft.com/office/drawing/2014/main" id="{B8D533F2-4DD0-47E4-B6F4-FE1DC5257F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6" name="Freeform 49">
              <a:extLst>
                <a:ext uri="{FF2B5EF4-FFF2-40B4-BE49-F238E27FC236}">
                  <a16:creationId xmlns:a16="http://schemas.microsoft.com/office/drawing/2014/main" id="{ECD96B65-7D14-4D80-A430-882ADD9B38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7" name="Freeform 50">
              <a:extLst>
                <a:ext uri="{FF2B5EF4-FFF2-40B4-BE49-F238E27FC236}">
                  <a16:creationId xmlns:a16="http://schemas.microsoft.com/office/drawing/2014/main" id="{7CF501C3-E940-4890-B417-54DB8EB62C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8" name="Freeform 51">
              <a:extLst>
                <a:ext uri="{FF2B5EF4-FFF2-40B4-BE49-F238E27FC236}">
                  <a16:creationId xmlns:a16="http://schemas.microsoft.com/office/drawing/2014/main" id="{DDDA19B3-D841-4B23-A0DA-8CDD36BFF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9" name="Freeform 52">
              <a:extLst>
                <a:ext uri="{FF2B5EF4-FFF2-40B4-BE49-F238E27FC236}">
                  <a16:creationId xmlns:a16="http://schemas.microsoft.com/office/drawing/2014/main" id="{1AE5B2C0-5A75-4732-9DC8-EC0562E33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0" name="Freeform 53">
              <a:extLst>
                <a:ext uri="{FF2B5EF4-FFF2-40B4-BE49-F238E27FC236}">
                  <a16:creationId xmlns:a16="http://schemas.microsoft.com/office/drawing/2014/main" id="{BBDD5730-79D7-4521-BC7B-26C613C92A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1" name="Freeform 54">
              <a:extLst>
                <a:ext uri="{FF2B5EF4-FFF2-40B4-BE49-F238E27FC236}">
                  <a16:creationId xmlns:a16="http://schemas.microsoft.com/office/drawing/2014/main" id="{9A5C68A3-07A7-49FF-B29A-04E350105B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2" name="Freeform 55">
              <a:extLst>
                <a:ext uri="{FF2B5EF4-FFF2-40B4-BE49-F238E27FC236}">
                  <a16:creationId xmlns:a16="http://schemas.microsoft.com/office/drawing/2014/main" id="{E615EBAF-955F-4294-99EB-922C7A400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56">
              <a:extLst>
                <a:ext uri="{FF2B5EF4-FFF2-40B4-BE49-F238E27FC236}">
                  <a16:creationId xmlns:a16="http://schemas.microsoft.com/office/drawing/2014/main" id="{B1592F83-EF32-4C0A-993A-2B6AC8186E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4" name="Freeform 57">
              <a:extLst>
                <a:ext uri="{FF2B5EF4-FFF2-40B4-BE49-F238E27FC236}">
                  <a16:creationId xmlns:a16="http://schemas.microsoft.com/office/drawing/2014/main" id="{F1C4D2B1-55D6-4040-AE4D-F7C5D326FC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5" name="Freeform 58">
              <a:extLst>
                <a:ext uri="{FF2B5EF4-FFF2-40B4-BE49-F238E27FC236}">
                  <a16:creationId xmlns:a16="http://schemas.microsoft.com/office/drawing/2014/main" id="{DC7DBDFF-6BF3-41F0-A002-44B913CDC9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99" name="Picture 2">
            <a:extLst>
              <a:ext uri="{FF2B5EF4-FFF2-40B4-BE49-F238E27FC236}">
                <a16:creationId xmlns:a16="http://schemas.microsoft.com/office/drawing/2014/main" id="{0B0BC616-AF73-491B-AACB-A8C3A548B63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A706CC9-0674-4CA3-857F-5A478245452A}"/>
              </a:ext>
            </a:extLst>
          </p:cNvPr>
          <p:cNvSpPr>
            <a:spLocks noGrp="1"/>
          </p:cNvSpPr>
          <p:nvPr>
            <p:ph type="title"/>
          </p:nvPr>
        </p:nvSpPr>
        <p:spPr>
          <a:xfrm>
            <a:off x="6580635" y="1113282"/>
            <a:ext cx="4966332" cy="2396681"/>
          </a:xfrm>
        </p:spPr>
        <p:txBody>
          <a:bodyPr vert="horz" lIns="91440" tIns="45720" rIns="91440" bIns="45720" rtlCol="0" anchor="b">
            <a:normAutofit/>
          </a:bodyPr>
          <a:lstStyle/>
          <a:p>
            <a:r>
              <a:rPr lang="en-US" sz="4800">
                <a:solidFill>
                  <a:srgbClr val="FFFFFF"/>
                </a:solidFill>
              </a:rPr>
              <a:t>questions</a:t>
            </a:r>
          </a:p>
        </p:txBody>
      </p:sp>
      <p:sp useBgFill="1">
        <p:nvSpPr>
          <p:cNvPr id="189" name="Round Diagonal Corner Rectangle 6">
            <a:extLst>
              <a:ext uri="{FF2B5EF4-FFF2-40B4-BE49-F238E27FC236}">
                <a16:creationId xmlns:a16="http://schemas.microsoft.com/office/drawing/2014/main" id="{7C914900-562F-42A1-9E63-CD117E0CA0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Graphic 67" descr="Questions">
            <a:extLst>
              <a:ext uri="{FF2B5EF4-FFF2-40B4-BE49-F238E27FC236}">
                <a16:creationId xmlns:a16="http://schemas.microsoft.com/office/drawing/2014/main" id="{5055332D-2988-4732-8E72-372D6D8DD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58252" y="1141368"/>
            <a:ext cx="4567773" cy="4567773"/>
          </a:xfrm>
          <a:prstGeom prst="rect">
            <a:avLst/>
          </a:prstGeom>
        </p:spPr>
      </p:pic>
    </p:spTree>
    <p:extLst>
      <p:ext uri="{BB962C8B-B14F-4D97-AF65-F5344CB8AC3E}">
        <p14:creationId xmlns:p14="http://schemas.microsoft.com/office/powerpoint/2010/main" val="976294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F0EEE-6C7B-45F5-B37F-6319F24A7634}"/>
              </a:ext>
            </a:extLst>
          </p:cNvPr>
          <p:cNvSpPr>
            <a:spLocks noGrp="1"/>
          </p:cNvSpPr>
          <p:nvPr>
            <p:ph type="title"/>
          </p:nvPr>
        </p:nvSpPr>
        <p:spPr/>
        <p:txBody>
          <a:bodyPr/>
          <a:lstStyle/>
          <a:p>
            <a:r>
              <a:rPr lang="en-US" sz="5400" b="1" dirty="0"/>
              <a:t>Goal and Objectives</a:t>
            </a:r>
          </a:p>
        </p:txBody>
      </p:sp>
      <p:sp>
        <p:nvSpPr>
          <p:cNvPr id="3" name="Content Placeholder 2">
            <a:extLst>
              <a:ext uri="{FF2B5EF4-FFF2-40B4-BE49-F238E27FC236}">
                <a16:creationId xmlns:a16="http://schemas.microsoft.com/office/drawing/2014/main" id="{AAAD97F1-A5E5-4B62-A8D3-113A08B0A73E}"/>
              </a:ext>
            </a:extLst>
          </p:cNvPr>
          <p:cNvSpPr>
            <a:spLocks noGrp="1"/>
          </p:cNvSpPr>
          <p:nvPr>
            <p:ph idx="1"/>
          </p:nvPr>
        </p:nvSpPr>
        <p:spPr/>
        <p:txBody>
          <a:bodyPr/>
          <a:lstStyle/>
          <a:p>
            <a:pPr>
              <a:lnSpc>
                <a:spcPct val="150000"/>
              </a:lnSpc>
              <a:buClr>
                <a:schemeClr val="accent1"/>
              </a:buClr>
              <a:buFont typeface="Wingdings" panose="05000000000000000000" pitchFamily="2" charset="2"/>
              <a:buChar char="ü"/>
            </a:pPr>
            <a:r>
              <a:rPr lang="en-US" dirty="0"/>
              <a:t> Our </a:t>
            </a:r>
            <a:r>
              <a:rPr lang="en-US" b="1" dirty="0"/>
              <a:t>goal </a:t>
            </a:r>
            <a:r>
              <a:rPr lang="en-US" dirty="0"/>
              <a:t>is focusing on virtual classrooms </a:t>
            </a:r>
          </a:p>
          <a:p>
            <a:pPr marL="0" indent="0">
              <a:lnSpc>
                <a:spcPct val="150000"/>
              </a:lnSpc>
              <a:buClr>
                <a:schemeClr val="accent1"/>
              </a:buClr>
              <a:buNone/>
            </a:pPr>
            <a:endParaRPr lang="en-US" dirty="0"/>
          </a:p>
          <a:p>
            <a:pPr>
              <a:lnSpc>
                <a:spcPct val="150000"/>
              </a:lnSpc>
              <a:buClr>
                <a:schemeClr val="accent1"/>
              </a:buClr>
              <a:buFont typeface="Wingdings" panose="05000000000000000000" pitchFamily="2" charset="2"/>
              <a:buChar char="Ø"/>
            </a:pPr>
            <a:r>
              <a:rPr lang="en-US" dirty="0"/>
              <a:t>Affective-cognitive recognition</a:t>
            </a:r>
          </a:p>
          <a:p>
            <a:pPr>
              <a:lnSpc>
                <a:spcPct val="150000"/>
              </a:lnSpc>
              <a:buClr>
                <a:schemeClr val="accent1"/>
              </a:buClr>
              <a:buFont typeface="Wingdings" panose="05000000000000000000" pitchFamily="2" charset="2"/>
              <a:buChar char="Ø"/>
            </a:pPr>
            <a:r>
              <a:rPr lang="en-US" dirty="0"/>
              <a:t>Detecting Students’ emotions </a:t>
            </a:r>
          </a:p>
          <a:p>
            <a:pPr>
              <a:lnSpc>
                <a:spcPct val="150000"/>
              </a:lnSpc>
              <a:buClr>
                <a:schemeClr val="accent1"/>
              </a:buClr>
              <a:buFont typeface="Wingdings" panose="05000000000000000000" pitchFamily="2" charset="2"/>
              <a:buChar char="Ø"/>
            </a:pPr>
            <a:r>
              <a:rPr lang="en-US" dirty="0"/>
              <a:t>Increase of instructor awareness</a:t>
            </a:r>
          </a:p>
          <a:p>
            <a:endParaRPr lang="en-US" dirty="0"/>
          </a:p>
        </p:txBody>
      </p:sp>
    </p:spTree>
    <p:extLst>
      <p:ext uri="{BB962C8B-B14F-4D97-AF65-F5344CB8AC3E}">
        <p14:creationId xmlns:p14="http://schemas.microsoft.com/office/powerpoint/2010/main" val="21145921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6FA4F-D641-49A4-A452-490E83911ABB}"/>
              </a:ext>
            </a:extLst>
          </p:cNvPr>
          <p:cNvSpPr>
            <a:spLocks noGrp="1"/>
          </p:cNvSpPr>
          <p:nvPr>
            <p:ph type="title"/>
          </p:nvPr>
        </p:nvSpPr>
        <p:spPr>
          <a:xfrm>
            <a:off x="1143001" y="440291"/>
            <a:ext cx="9905998" cy="1478570"/>
          </a:xfrm>
        </p:spPr>
        <p:txBody>
          <a:bodyPr>
            <a:normAutofit/>
          </a:bodyPr>
          <a:lstStyle/>
          <a:p>
            <a:pPr algn="ctr"/>
            <a:r>
              <a:rPr lang="en-US" sz="4400" b="1" dirty="0"/>
              <a:t>Functional Requirements </a:t>
            </a:r>
            <a:endParaRPr lang="en-US" sz="4400" dirty="0"/>
          </a:p>
        </p:txBody>
      </p:sp>
      <p:sp>
        <p:nvSpPr>
          <p:cNvPr id="3" name="Content Placeholder 2">
            <a:extLst>
              <a:ext uri="{FF2B5EF4-FFF2-40B4-BE49-F238E27FC236}">
                <a16:creationId xmlns:a16="http://schemas.microsoft.com/office/drawing/2014/main" id="{304320E6-4B46-42FA-93B7-39C473B25971}"/>
              </a:ext>
            </a:extLst>
          </p:cNvPr>
          <p:cNvSpPr>
            <a:spLocks noGrp="1"/>
          </p:cNvSpPr>
          <p:nvPr>
            <p:ph idx="1"/>
          </p:nvPr>
        </p:nvSpPr>
        <p:spPr>
          <a:xfrm>
            <a:off x="838200" y="1179576"/>
            <a:ext cx="10515600" cy="5504688"/>
          </a:xfrm>
        </p:spPr>
        <p:txBody>
          <a:bodyPr>
            <a:normAutofit/>
          </a:bodyPr>
          <a:lstStyle/>
          <a:p>
            <a:endParaRPr lang="en-US" dirty="0"/>
          </a:p>
          <a:p>
            <a:r>
              <a:rPr lang="en-US" sz="2200" dirty="0"/>
              <a:t>Implemented using MNIST handwritten digits dataset</a:t>
            </a:r>
          </a:p>
          <a:p>
            <a:pPr lvl="1"/>
            <a:r>
              <a:rPr lang="en-US" sz="2200" dirty="0"/>
              <a:t>50,000 images for training, 10,000 for Testing</a:t>
            </a:r>
          </a:p>
          <a:p>
            <a:pPr lvl="1"/>
            <a:r>
              <a:rPr lang="en-US" sz="2200" dirty="0"/>
              <a:t> different number of convolutional layers</a:t>
            </a:r>
          </a:p>
          <a:p>
            <a:r>
              <a:rPr lang="en-US" sz="2200" dirty="0"/>
              <a:t>CV development</a:t>
            </a:r>
          </a:p>
          <a:p>
            <a:pPr lvl="1"/>
            <a:r>
              <a:rPr lang="en-US" sz="2200" dirty="0"/>
              <a:t>File explorer by GUI</a:t>
            </a:r>
          </a:p>
          <a:p>
            <a:pPr lvl="1"/>
            <a:r>
              <a:rPr lang="en-US" sz="2200" dirty="0"/>
              <a:t>RGB to grayscale</a:t>
            </a:r>
          </a:p>
          <a:p>
            <a:r>
              <a:rPr lang="en-US" sz="2200" dirty="0"/>
              <a:t>Identify and compare existing facial expressions datasets </a:t>
            </a:r>
          </a:p>
          <a:p>
            <a:r>
              <a:rPr lang="en-US" sz="2200" dirty="0"/>
              <a:t>Training existing model for emotion recognition.</a:t>
            </a:r>
          </a:p>
          <a:p>
            <a:pPr lvl="1"/>
            <a:r>
              <a:rPr lang="en-US" sz="2200" dirty="0"/>
              <a:t>6,000 images for training and validation</a:t>
            </a:r>
          </a:p>
          <a:p>
            <a:pPr lvl="1"/>
            <a:r>
              <a:rPr lang="en-US" sz="2200" dirty="0"/>
              <a:t>Use 1,200 images for testing.</a:t>
            </a:r>
          </a:p>
          <a:p>
            <a:endParaRPr lang="en-US" dirty="0"/>
          </a:p>
        </p:txBody>
      </p:sp>
    </p:spTree>
    <p:extLst>
      <p:ext uri="{BB962C8B-B14F-4D97-AF65-F5344CB8AC3E}">
        <p14:creationId xmlns:p14="http://schemas.microsoft.com/office/powerpoint/2010/main" val="35386475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DAA37-DDC3-4C02-A110-64BF77A38128}"/>
              </a:ext>
            </a:extLst>
          </p:cNvPr>
          <p:cNvSpPr>
            <a:spLocks noGrp="1"/>
          </p:cNvSpPr>
          <p:nvPr>
            <p:ph type="title"/>
          </p:nvPr>
        </p:nvSpPr>
        <p:spPr/>
        <p:txBody>
          <a:bodyPr>
            <a:normAutofit/>
          </a:bodyPr>
          <a:lstStyle/>
          <a:p>
            <a:r>
              <a:rPr lang="en-US" sz="4400" b="1" dirty="0"/>
              <a:t>Non-Functional Requirements</a:t>
            </a:r>
            <a:endParaRPr lang="en-US" sz="4400" dirty="0"/>
          </a:p>
        </p:txBody>
      </p:sp>
      <p:sp>
        <p:nvSpPr>
          <p:cNvPr id="3" name="Content Placeholder 2">
            <a:extLst>
              <a:ext uri="{FF2B5EF4-FFF2-40B4-BE49-F238E27FC236}">
                <a16:creationId xmlns:a16="http://schemas.microsoft.com/office/drawing/2014/main" id="{6EF38339-1B0B-4F88-97A7-AC7AECF99DCF}"/>
              </a:ext>
            </a:extLst>
          </p:cNvPr>
          <p:cNvSpPr>
            <a:spLocks noGrp="1"/>
          </p:cNvSpPr>
          <p:nvPr>
            <p:ph idx="1"/>
          </p:nvPr>
        </p:nvSpPr>
        <p:spPr/>
        <p:txBody>
          <a:bodyPr>
            <a:normAutofit fontScale="92500" lnSpcReduction="10000"/>
          </a:bodyPr>
          <a:lstStyle/>
          <a:p>
            <a:pPr>
              <a:buClr>
                <a:schemeClr val="accent1"/>
              </a:buClr>
              <a:buFont typeface="Wingdings" panose="05000000000000000000" pitchFamily="2" charset="2"/>
              <a:buChar char="Ø"/>
            </a:pPr>
            <a:r>
              <a:rPr lang="en-US" dirty="0"/>
              <a:t>The Protection of the collected data</a:t>
            </a:r>
          </a:p>
          <a:p>
            <a:pPr>
              <a:buClr>
                <a:schemeClr val="accent1"/>
              </a:buClr>
              <a:buFont typeface="Wingdings" panose="05000000000000000000" pitchFamily="2" charset="2"/>
              <a:buChar char="Ø"/>
            </a:pPr>
            <a:r>
              <a:rPr lang="en-US" dirty="0"/>
              <a:t>Windows and Mac OS accessibility </a:t>
            </a:r>
          </a:p>
          <a:p>
            <a:pPr>
              <a:buClr>
                <a:schemeClr val="accent1"/>
              </a:buClr>
              <a:buFont typeface="Wingdings" panose="05000000000000000000" pitchFamily="2" charset="2"/>
              <a:buChar char="Ø"/>
            </a:pPr>
            <a:r>
              <a:rPr lang="en-US" dirty="0"/>
              <a:t>System with graphs production</a:t>
            </a:r>
          </a:p>
          <a:p>
            <a:pPr>
              <a:buClr>
                <a:schemeClr val="accent1"/>
              </a:buClr>
              <a:buFont typeface="Wingdings" panose="05000000000000000000" pitchFamily="2" charset="2"/>
              <a:buChar char="Ø"/>
            </a:pPr>
            <a:r>
              <a:rPr lang="en-US" dirty="0"/>
              <a:t>Allowing the users to analyze the data of their performance in classes</a:t>
            </a:r>
          </a:p>
          <a:p>
            <a:pPr>
              <a:buClr>
                <a:schemeClr val="accent1"/>
              </a:buClr>
              <a:buFont typeface="Wingdings" panose="05000000000000000000" pitchFamily="2" charset="2"/>
              <a:buChar char="Ø"/>
            </a:pPr>
            <a:r>
              <a:rPr lang="en-US" dirty="0"/>
              <a:t>Specific conditions are required while using the system</a:t>
            </a:r>
          </a:p>
          <a:p>
            <a:pPr>
              <a:buClr>
                <a:schemeClr val="accent1"/>
              </a:buClr>
              <a:buFont typeface="Wingdings" panose="05000000000000000000" pitchFamily="2" charset="2"/>
              <a:buChar char="Ø"/>
            </a:pPr>
            <a:r>
              <a:rPr lang="en-US" dirty="0"/>
              <a:t> Privacy is a part of our program</a:t>
            </a:r>
          </a:p>
          <a:p>
            <a:pPr>
              <a:buClr>
                <a:schemeClr val="accent1"/>
              </a:buClr>
              <a:buFont typeface="Wingdings" panose="05000000000000000000" pitchFamily="2" charset="2"/>
              <a:buChar char="Ø"/>
            </a:pPr>
            <a:r>
              <a:rPr lang="en-US" dirty="0"/>
              <a:t>Not Allowed for user to store others information without their permission </a:t>
            </a:r>
          </a:p>
        </p:txBody>
      </p:sp>
    </p:spTree>
    <p:extLst>
      <p:ext uri="{BB962C8B-B14F-4D97-AF65-F5344CB8AC3E}">
        <p14:creationId xmlns:p14="http://schemas.microsoft.com/office/powerpoint/2010/main" val="5255040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9ACD3AF8-B16E-4174-8C1A-41F683C4AF8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5EAD09-B81D-415F-8BCF-73C81AE05F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0" name="Rectangle 5">
              <a:extLst>
                <a:ext uri="{FF2B5EF4-FFF2-40B4-BE49-F238E27FC236}">
                  <a16:creationId xmlns:a16="http://schemas.microsoft.com/office/drawing/2014/main" id="{CFB79010-8ED4-49EF-AFD2-F4D8C80B69B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1" name="Freeform 6">
              <a:extLst>
                <a:ext uri="{FF2B5EF4-FFF2-40B4-BE49-F238E27FC236}">
                  <a16:creationId xmlns:a16="http://schemas.microsoft.com/office/drawing/2014/main" id="{4649B869-006E-42B5-9DDC-21049B130E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2" name="Freeform 7">
              <a:extLst>
                <a:ext uri="{FF2B5EF4-FFF2-40B4-BE49-F238E27FC236}">
                  <a16:creationId xmlns:a16="http://schemas.microsoft.com/office/drawing/2014/main" id="{443096BD-333F-48B6-8220-D1F9793E40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3" name="Rectangle 8">
              <a:extLst>
                <a:ext uri="{FF2B5EF4-FFF2-40B4-BE49-F238E27FC236}">
                  <a16:creationId xmlns:a16="http://schemas.microsoft.com/office/drawing/2014/main" id="{1A45BB9A-7E84-4B9B-923A-270A97F852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14" name="Freeform 9">
              <a:extLst>
                <a:ext uri="{FF2B5EF4-FFF2-40B4-BE49-F238E27FC236}">
                  <a16:creationId xmlns:a16="http://schemas.microsoft.com/office/drawing/2014/main" id="{D7D7C768-2F76-4DE2-A807-1B9FFF816C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10">
              <a:extLst>
                <a:ext uri="{FF2B5EF4-FFF2-40B4-BE49-F238E27FC236}">
                  <a16:creationId xmlns:a16="http://schemas.microsoft.com/office/drawing/2014/main" id="{1870B32E-EE42-470E-B543-CA55AEC8CA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11">
              <a:extLst>
                <a:ext uri="{FF2B5EF4-FFF2-40B4-BE49-F238E27FC236}">
                  <a16:creationId xmlns:a16="http://schemas.microsoft.com/office/drawing/2014/main" id="{EEF09120-11AA-4DB5-98A8-EC4923002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12">
              <a:extLst>
                <a:ext uri="{FF2B5EF4-FFF2-40B4-BE49-F238E27FC236}">
                  <a16:creationId xmlns:a16="http://schemas.microsoft.com/office/drawing/2014/main" id="{39CC463D-589C-461C-A234-0460EB06B8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13">
              <a:extLst>
                <a:ext uri="{FF2B5EF4-FFF2-40B4-BE49-F238E27FC236}">
                  <a16:creationId xmlns:a16="http://schemas.microsoft.com/office/drawing/2014/main" id="{B6516153-269A-421E-A021-CB3F3C5E1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14">
              <a:extLst>
                <a:ext uri="{FF2B5EF4-FFF2-40B4-BE49-F238E27FC236}">
                  <a16:creationId xmlns:a16="http://schemas.microsoft.com/office/drawing/2014/main" id="{45E14300-6C4A-4F77-915F-F3B25B023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15">
              <a:extLst>
                <a:ext uri="{FF2B5EF4-FFF2-40B4-BE49-F238E27FC236}">
                  <a16:creationId xmlns:a16="http://schemas.microsoft.com/office/drawing/2014/main" id="{993E312A-E6A6-4B52-ADE6-618ADC89BA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16">
              <a:extLst>
                <a:ext uri="{FF2B5EF4-FFF2-40B4-BE49-F238E27FC236}">
                  <a16:creationId xmlns:a16="http://schemas.microsoft.com/office/drawing/2014/main" id="{2F0F3026-2480-472B-8C52-36812C81E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Freeform 17">
              <a:extLst>
                <a:ext uri="{FF2B5EF4-FFF2-40B4-BE49-F238E27FC236}">
                  <a16:creationId xmlns:a16="http://schemas.microsoft.com/office/drawing/2014/main" id="{34E1C992-559D-4827-9F30-31A3CA7A2B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3" name="Freeform 18">
              <a:extLst>
                <a:ext uri="{FF2B5EF4-FFF2-40B4-BE49-F238E27FC236}">
                  <a16:creationId xmlns:a16="http://schemas.microsoft.com/office/drawing/2014/main" id="{D9F2FB98-F443-498F-AAD9-6945825681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4" name="Freeform 19">
              <a:extLst>
                <a:ext uri="{FF2B5EF4-FFF2-40B4-BE49-F238E27FC236}">
                  <a16:creationId xmlns:a16="http://schemas.microsoft.com/office/drawing/2014/main" id="{75DBF6EC-ED50-43E4-8A8B-64CE86A88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20">
              <a:extLst>
                <a:ext uri="{FF2B5EF4-FFF2-40B4-BE49-F238E27FC236}">
                  <a16:creationId xmlns:a16="http://schemas.microsoft.com/office/drawing/2014/main" id="{FD854F40-AC43-4F21-9C62-2CE35CFD2B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21">
              <a:extLst>
                <a:ext uri="{FF2B5EF4-FFF2-40B4-BE49-F238E27FC236}">
                  <a16:creationId xmlns:a16="http://schemas.microsoft.com/office/drawing/2014/main" id="{62CCB560-494A-4F74-9DE4-068806A893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22">
              <a:extLst>
                <a:ext uri="{FF2B5EF4-FFF2-40B4-BE49-F238E27FC236}">
                  <a16:creationId xmlns:a16="http://schemas.microsoft.com/office/drawing/2014/main" id="{6F9A05F2-B5D2-4D8A-9A78-14E45C13FE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23">
              <a:extLst>
                <a:ext uri="{FF2B5EF4-FFF2-40B4-BE49-F238E27FC236}">
                  <a16:creationId xmlns:a16="http://schemas.microsoft.com/office/drawing/2014/main" id="{A6373189-19BB-4BEC-84A3-432253E05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24">
              <a:extLst>
                <a:ext uri="{FF2B5EF4-FFF2-40B4-BE49-F238E27FC236}">
                  <a16:creationId xmlns:a16="http://schemas.microsoft.com/office/drawing/2014/main" id="{71AB3122-947A-44DB-B190-A2601C6C95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25">
              <a:extLst>
                <a:ext uri="{FF2B5EF4-FFF2-40B4-BE49-F238E27FC236}">
                  <a16:creationId xmlns:a16="http://schemas.microsoft.com/office/drawing/2014/main" id="{74B4109D-3AFC-4D44-87B1-0CDED3E63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26">
              <a:extLst>
                <a:ext uri="{FF2B5EF4-FFF2-40B4-BE49-F238E27FC236}">
                  <a16:creationId xmlns:a16="http://schemas.microsoft.com/office/drawing/2014/main" id="{44AAD39F-F7C9-4D00-95E0-0465B4E858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27">
              <a:extLst>
                <a:ext uri="{FF2B5EF4-FFF2-40B4-BE49-F238E27FC236}">
                  <a16:creationId xmlns:a16="http://schemas.microsoft.com/office/drawing/2014/main" id="{C1DCAB8D-6EF6-4A84-8D0C-AA9226DEC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28">
              <a:extLst>
                <a:ext uri="{FF2B5EF4-FFF2-40B4-BE49-F238E27FC236}">
                  <a16:creationId xmlns:a16="http://schemas.microsoft.com/office/drawing/2014/main" id="{C407F97F-83CF-4703-B9E0-6335530E32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Freeform 29">
              <a:extLst>
                <a:ext uri="{FF2B5EF4-FFF2-40B4-BE49-F238E27FC236}">
                  <a16:creationId xmlns:a16="http://schemas.microsoft.com/office/drawing/2014/main" id="{0D8D2363-5D84-4CFF-89AA-3C93C859DB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5" name="Freeform 30">
              <a:extLst>
                <a:ext uri="{FF2B5EF4-FFF2-40B4-BE49-F238E27FC236}">
                  <a16:creationId xmlns:a16="http://schemas.microsoft.com/office/drawing/2014/main" id="{0435A35C-AC99-4E12-8CB0-9C640DAA94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31">
              <a:extLst>
                <a:ext uri="{FF2B5EF4-FFF2-40B4-BE49-F238E27FC236}">
                  <a16:creationId xmlns:a16="http://schemas.microsoft.com/office/drawing/2014/main" id="{F20392CF-2256-4527-836B-2E6F88596E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32">
              <a:extLst>
                <a:ext uri="{FF2B5EF4-FFF2-40B4-BE49-F238E27FC236}">
                  <a16:creationId xmlns:a16="http://schemas.microsoft.com/office/drawing/2014/main" id="{C52C3AD3-122C-4010-9C55-B0247F8CCA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Rectangle 33">
              <a:extLst>
                <a:ext uri="{FF2B5EF4-FFF2-40B4-BE49-F238E27FC236}">
                  <a16:creationId xmlns:a16="http://schemas.microsoft.com/office/drawing/2014/main" id="{EFCB53ED-09C0-4AD7-9BBC-366833D5FE0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39" name="Freeform 34">
              <a:extLst>
                <a:ext uri="{FF2B5EF4-FFF2-40B4-BE49-F238E27FC236}">
                  <a16:creationId xmlns:a16="http://schemas.microsoft.com/office/drawing/2014/main" id="{6F309F52-BFCF-47D9-8089-BC049540DB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0" name="Freeform 35">
              <a:extLst>
                <a:ext uri="{FF2B5EF4-FFF2-40B4-BE49-F238E27FC236}">
                  <a16:creationId xmlns:a16="http://schemas.microsoft.com/office/drawing/2014/main" id="{5F9AE85F-C7AA-4761-B468-2E100829BC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36">
              <a:extLst>
                <a:ext uri="{FF2B5EF4-FFF2-40B4-BE49-F238E27FC236}">
                  <a16:creationId xmlns:a16="http://schemas.microsoft.com/office/drawing/2014/main" id="{2C81C778-91E5-4AE9-AACB-8566E7A28B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37">
              <a:extLst>
                <a:ext uri="{FF2B5EF4-FFF2-40B4-BE49-F238E27FC236}">
                  <a16:creationId xmlns:a16="http://schemas.microsoft.com/office/drawing/2014/main" id="{6C56E0B4-58A0-4B2B-BD56-54121BB8DB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38">
              <a:extLst>
                <a:ext uri="{FF2B5EF4-FFF2-40B4-BE49-F238E27FC236}">
                  <a16:creationId xmlns:a16="http://schemas.microsoft.com/office/drawing/2014/main" id="{88A29CFE-13A6-4509-946F-5C074F856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39">
              <a:extLst>
                <a:ext uri="{FF2B5EF4-FFF2-40B4-BE49-F238E27FC236}">
                  <a16:creationId xmlns:a16="http://schemas.microsoft.com/office/drawing/2014/main" id="{00235A0A-018B-4499-AC16-AF83457BF4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40">
              <a:extLst>
                <a:ext uri="{FF2B5EF4-FFF2-40B4-BE49-F238E27FC236}">
                  <a16:creationId xmlns:a16="http://schemas.microsoft.com/office/drawing/2014/main" id="{861DF9B7-50DC-4EBE-8B23-97FE92DBBB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41">
              <a:extLst>
                <a:ext uri="{FF2B5EF4-FFF2-40B4-BE49-F238E27FC236}">
                  <a16:creationId xmlns:a16="http://schemas.microsoft.com/office/drawing/2014/main" id="{69673907-73D7-4729-A911-9BD078EC2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42">
              <a:extLst>
                <a:ext uri="{FF2B5EF4-FFF2-40B4-BE49-F238E27FC236}">
                  <a16:creationId xmlns:a16="http://schemas.microsoft.com/office/drawing/2014/main" id="{4DC844D3-8053-4EE7-A286-50157B6FD8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43">
              <a:extLst>
                <a:ext uri="{FF2B5EF4-FFF2-40B4-BE49-F238E27FC236}">
                  <a16:creationId xmlns:a16="http://schemas.microsoft.com/office/drawing/2014/main" id="{D67575A0-A45A-4773-874C-16370E3670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44">
              <a:extLst>
                <a:ext uri="{FF2B5EF4-FFF2-40B4-BE49-F238E27FC236}">
                  <a16:creationId xmlns:a16="http://schemas.microsoft.com/office/drawing/2014/main" id="{4327252B-B62B-4DE0-A924-B7F6E40AD9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0" name="Rectangle 45">
              <a:extLst>
                <a:ext uri="{FF2B5EF4-FFF2-40B4-BE49-F238E27FC236}">
                  <a16:creationId xmlns:a16="http://schemas.microsoft.com/office/drawing/2014/main" id="{778BC6A7-AC19-497B-A7C6-E447B2EBDA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51" name="Freeform 46">
              <a:extLst>
                <a:ext uri="{FF2B5EF4-FFF2-40B4-BE49-F238E27FC236}">
                  <a16:creationId xmlns:a16="http://schemas.microsoft.com/office/drawing/2014/main" id="{4E79A87B-BF1F-437A-9FED-BE93025E50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2" name="Freeform 47">
              <a:extLst>
                <a:ext uri="{FF2B5EF4-FFF2-40B4-BE49-F238E27FC236}">
                  <a16:creationId xmlns:a16="http://schemas.microsoft.com/office/drawing/2014/main" id="{DFAAF3CC-B4E0-45C8-AC2D-EF0D6D823D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3" name="Freeform 48">
              <a:extLst>
                <a:ext uri="{FF2B5EF4-FFF2-40B4-BE49-F238E27FC236}">
                  <a16:creationId xmlns:a16="http://schemas.microsoft.com/office/drawing/2014/main" id="{A5A12C87-1E4A-4664-B2F4-A1C8B656F9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4" name="Freeform 49">
              <a:extLst>
                <a:ext uri="{FF2B5EF4-FFF2-40B4-BE49-F238E27FC236}">
                  <a16:creationId xmlns:a16="http://schemas.microsoft.com/office/drawing/2014/main" id="{B3AF8230-4630-4505-ADDB-16A9B6B377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5" name="Freeform 50">
              <a:extLst>
                <a:ext uri="{FF2B5EF4-FFF2-40B4-BE49-F238E27FC236}">
                  <a16:creationId xmlns:a16="http://schemas.microsoft.com/office/drawing/2014/main" id="{33F93F6D-724D-42F3-AF1D-3081EAB5D1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6" name="Freeform 51">
              <a:extLst>
                <a:ext uri="{FF2B5EF4-FFF2-40B4-BE49-F238E27FC236}">
                  <a16:creationId xmlns:a16="http://schemas.microsoft.com/office/drawing/2014/main" id="{F5DD7A8F-FB67-4E79-80DB-0FAF3A0989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7" name="Freeform 52">
              <a:extLst>
                <a:ext uri="{FF2B5EF4-FFF2-40B4-BE49-F238E27FC236}">
                  <a16:creationId xmlns:a16="http://schemas.microsoft.com/office/drawing/2014/main" id="{7B140A84-E89E-4A80-9DF8-7BCA45F908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8" name="Freeform 53">
              <a:extLst>
                <a:ext uri="{FF2B5EF4-FFF2-40B4-BE49-F238E27FC236}">
                  <a16:creationId xmlns:a16="http://schemas.microsoft.com/office/drawing/2014/main" id="{279E1D6A-EFE2-44C6-A5BF-DFADF0DC91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59" name="Freeform 54">
              <a:extLst>
                <a:ext uri="{FF2B5EF4-FFF2-40B4-BE49-F238E27FC236}">
                  <a16:creationId xmlns:a16="http://schemas.microsoft.com/office/drawing/2014/main" id="{C9FA2204-561F-4ABB-988C-03053820F1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0" name="Freeform 55">
              <a:extLst>
                <a:ext uri="{FF2B5EF4-FFF2-40B4-BE49-F238E27FC236}">
                  <a16:creationId xmlns:a16="http://schemas.microsoft.com/office/drawing/2014/main" id="{8BD7D04E-AC0A-424F-BC40-28842DAFFA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1" name="Freeform 56">
              <a:extLst>
                <a:ext uri="{FF2B5EF4-FFF2-40B4-BE49-F238E27FC236}">
                  <a16:creationId xmlns:a16="http://schemas.microsoft.com/office/drawing/2014/main" id="{32B616A2-FE09-47DD-B58C-12EE58B7CA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2" name="Freeform 57">
              <a:extLst>
                <a:ext uri="{FF2B5EF4-FFF2-40B4-BE49-F238E27FC236}">
                  <a16:creationId xmlns:a16="http://schemas.microsoft.com/office/drawing/2014/main" id="{08C5EAF5-6064-484E-BA05-80D09D84EA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63" name="Freeform 58">
              <a:extLst>
                <a:ext uri="{FF2B5EF4-FFF2-40B4-BE49-F238E27FC236}">
                  <a16:creationId xmlns:a16="http://schemas.microsoft.com/office/drawing/2014/main" id="{F11D90DF-D275-4725-884C-77E5E01D8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sp useBgFill="1">
        <p:nvSpPr>
          <p:cNvPr id="65" name="Rectangle 64">
            <a:extLst>
              <a:ext uri="{FF2B5EF4-FFF2-40B4-BE49-F238E27FC236}">
                <a16:creationId xmlns:a16="http://schemas.microsoft.com/office/drawing/2014/main" id="{7A070EAD-1DCD-4F3D-BA84-799B891A0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695CB-5AD4-4F9E-BEAD-E21F43FEFD74}"/>
              </a:ext>
            </a:extLst>
          </p:cNvPr>
          <p:cNvSpPr>
            <a:spLocks noGrp="1"/>
          </p:cNvSpPr>
          <p:nvPr>
            <p:ph type="title"/>
          </p:nvPr>
        </p:nvSpPr>
        <p:spPr>
          <a:xfrm>
            <a:off x="2304601" y="2471084"/>
            <a:ext cx="7397059" cy="2105679"/>
          </a:xfrm>
        </p:spPr>
        <p:txBody>
          <a:bodyPr vert="horz" lIns="91440" tIns="45720" rIns="91440" bIns="45720" rtlCol="0" anchor="b">
            <a:normAutofit/>
          </a:bodyPr>
          <a:lstStyle/>
          <a:p>
            <a:r>
              <a:rPr lang="en-US" sz="5400" b="1" dirty="0"/>
              <a:t>System Architecture </a:t>
            </a:r>
            <a:br>
              <a:rPr lang="en-US" sz="5400" dirty="0"/>
            </a:br>
            <a:endParaRPr lang="en-US" sz="5400" dirty="0"/>
          </a:p>
        </p:txBody>
      </p:sp>
      <p:grpSp>
        <p:nvGrpSpPr>
          <p:cNvPr id="67" name="Group 66">
            <a:extLst>
              <a:ext uri="{FF2B5EF4-FFF2-40B4-BE49-F238E27FC236}">
                <a16:creationId xmlns:a16="http://schemas.microsoft.com/office/drawing/2014/main" id="{DE471E13-6104-4637-8A8F-B545529B1D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68" name="Rectangle 5">
              <a:extLst>
                <a:ext uri="{FF2B5EF4-FFF2-40B4-BE49-F238E27FC236}">
                  <a16:creationId xmlns:a16="http://schemas.microsoft.com/office/drawing/2014/main" id="{802F412D-6781-427D-AB79-09FD610CCE5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8471B962-D824-43CE-B5DD-704B305B28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ED60EBD3-FA75-460B-AFBD-3F234A0CAA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Rectangle 8">
              <a:extLst>
                <a:ext uri="{FF2B5EF4-FFF2-40B4-BE49-F238E27FC236}">
                  <a16:creationId xmlns:a16="http://schemas.microsoft.com/office/drawing/2014/main" id="{D0791244-FBF2-49D9-BDBC-E2E58C86B4D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2" name="Freeform 9">
              <a:extLst>
                <a:ext uri="{FF2B5EF4-FFF2-40B4-BE49-F238E27FC236}">
                  <a16:creationId xmlns:a16="http://schemas.microsoft.com/office/drawing/2014/main" id="{FEE4C4B1-195C-40F5-A78F-2EB7ED6E6F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22766AF8-3850-41E4-80D0-321D9A13D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834F8EE-AB04-42FE-AE7B-3E9C6ACA0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C86BB534-4617-4275-908E-357CF2246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6DEB58B-8D28-4BE9-9CA9-F4B3A083BC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25A772BC-4720-4EC2-AD61-A7B74E915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60D6B27E-FAC5-4267-80A9-DE4D2E02B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6">
              <a:extLst>
                <a:ext uri="{FF2B5EF4-FFF2-40B4-BE49-F238E27FC236}">
                  <a16:creationId xmlns:a16="http://schemas.microsoft.com/office/drawing/2014/main" id="{1F39FA83-D8C8-4CE3-9C62-10375FD041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7">
              <a:extLst>
                <a:ext uri="{FF2B5EF4-FFF2-40B4-BE49-F238E27FC236}">
                  <a16:creationId xmlns:a16="http://schemas.microsoft.com/office/drawing/2014/main" id="{E09B4CF3-A51F-4787-81FE-F5C79BA42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6695CB35-74E4-43C0-89F5-9FDA59B3AC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945450CE-FB13-4C46-825F-5BB1917033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E80AA0B2-7FE7-4B75-AC25-E0F6C0FE45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1">
              <a:extLst>
                <a:ext uri="{FF2B5EF4-FFF2-40B4-BE49-F238E27FC236}">
                  <a16:creationId xmlns:a16="http://schemas.microsoft.com/office/drawing/2014/main" id="{2E81F7C1-AD8F-41A0-91A8-E05F66CB0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2">
              <a:extLst>
                <a:ext uri="{FF2B5EF4-FFF2-40B4-BE49-F238E27FC236}">
                  <a16:creationId xmlns:a16="http://schemas.microsoft.com/office/drawing/2014/main" id="{F4E8A538-9FFA-4C76-BCE2-D54F56A115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3C412824-3CBA-4E74-B2FD-936EA70486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E28DC1F0-74FF-4D97-BD4D-FD42DE4AC6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77CEC4FA-6FD3-4ABF-BF98-94E7947A5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D4E61DA7-BFA9-48AF-BD6F-EBB15C235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57164D6A-1DD9-43AE-878F-A413DC26FB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4949EBA6-53D9-4F2D-91DB-EA7AE260F6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0AFEA5FA-F759-441C-A0BC-7EDC79A67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5B913AE0-5DC8-4244-8C26-ED97F834E3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A87DB58A-25D2-46F1-85E3-06F964D016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32">
              <a:extLst>
                <a:ext uri="{FF2B5EF4-FFF2-40B4-BE49-F238E27FC236}">
                  <a16:creationId xmlns:a16="http://schemas.microsoft.com/office/drawing/2014/main" id="{E7AE8209-F3E7-4ACA-98D0-90B282A147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Rectangle 33">
              <a:extLst>
                <a:ext uri="{FF2B5EF4-FFF2-40B4-BE49-F238E27FC236}">
                  <a16:creationId xmlns:a16="http://schemas.microsoft.com/office/drawing/2014/main" id="{1CED7927-A7C7-444A-A8F3-6348852AEF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34">
              <a:extLst>
                <a:ext uri="{FF2B5EF4-FFF2-40B4-BE49-F238E27FC236}">
                  <a16:creationId xmlns:a16="http://schemas.microsoft.com/office/drawing/2014/main" id="{08BEDF90-F9A6-4DE4-94B6-43E4160394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5">
              <a:extLst>
                <a:ext uri="{FF2B5EF4-FFF2-40B4-BE49-F238E27FC236}">
                  <a16:creationId xmlns:a16="http://schemas.microsoft.com/office/drawing/2014/main" id="{36540D5F-1C77-438A-BF12-56455C472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6">
              <a:extLst>
                <a:ext uri="{FF2B5EF4-FFF2-40B4-BE49-F238E27FC236}">
                  <a16:creationId xmlns:a16="http://schemas.microsoft.com/office/drawing/2014/main" id="{52FC779A-BC55-40AC-8FFD-E014F8C05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7">
              <a:extLst>
                <a:ext uri="{FF2B5EF4-FFF2-40B4-BE49-F238E27FC236}">
                  <a16:creationId xmlns:a16="http://schemas.microsoft.com/office/drawing/2014/main" id="{63E42DE5-DC0E-4043-8A35-20C53074A2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8">
              <a:extLst>
                <a:ext uri="{FF2B5EF4-FFF2-40B4-BE49-F238E27FC236}">
                  <a16:creationId xmlns:a16="http://schemas.microsoft.com/office/drawing/2014/main" id="{41581FA6-993A-4899-ADF1-0A83A6234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9">
              <a:extLst>
                <a:ext uri="{FF2B5EF4-FFF2-40B4-BE49-F238E27FC236}">
                  <a16:creationId xmlns:a16="http://schemas.microsoft.com/office/drawing/2014/main" id="{33C4FDB9-01D2-4CB0-BFED-216CAC7EB8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40">
              <a:extLst>
                <a:ext uri="{FF2B5EF4-FFF2-40B4-BE49-F238E27FC236}">
                  <a16:creationId xmlns:a16="http://schemas.microsoft.com/office/drawing/2014/main" id="{34E715AB-2B68-41C4-A61F-02C413F242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41">
              <a:extLst>
                <a:ext uri="{FF2B5EF4-FFF2-40B4-BE49-F238E27FC236}">
                  <a16:creationId xmlns:a16="http://schemas.microsoft.com/office/drawing/2014/main" id="{D3861C35-D060-408D-9871-4DA2D0547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2">
              <a:extLst>
                <a:ext uri="{FF2B5EF4-FFF2-40B4-BE49-F238E27FC236}">
                  <a16:creationId xmlns:a16="http://schemas.microsoft.com/office/drawing/2014/main" id="{B4F4F38F-33FE-48A0-986D-FB771F18BE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43">
              <a:extLst>
                <a:ext uri="{FF2B5EF4-FFF2-40B4-BE49-F238E27FC236}">
                  <a16:creationId xmlns:a16="http://schemas.microsoft.com/office/drawing/2014/main" id="{50FCFC8E-2DC3-4F27-9E02-196830E78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4">
              <a:extLst>
                <a:ext uri="{FF2B5EF4-FFF2-40B4-BE49-F238E27FC236}">
                  <a16:creationId xmlns:a16="http://schemas.microsoft.com/office/drawing/2014/main" id="{3A6EE414-1500-4144-B453-BA950E5107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Rectangle 45">
              <a:extLst>
                <a:ext uri="{FF2B5EF4-FFF2-40B4-BE49-F238E27FC236}">
                  <a16:creationId xmlns:a16="http://schemas.microsoft.com/office/drawing/2014/main" id="{0C1A9D8A-5515-4C84-AE17-A6D51243834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9" name="Freeform 46">
              <a:extLst>
                <a:ext uri="{FF2B5EF4-FFF2-40B4-BE49-F238E27FC236}">
                  <a16:creationId xmlns:a16="http://schemas.microsoft.com/office/drawing/2014/main" id="{E8E7C8C7-FE85-4C8F-960C-3748511E08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7">
              <a:extLst>
                <a:ext uri="{FF2B5EF4-FFF2-40B4-BE49-F238E27FC236}">
                  <a16:creationId xmlns:a16="http://schemas.microsoft.com/office/drawing/2014/main" id="{33DF2ED7-F601-4A9F-AA50-822ED85D56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8">
              <a:extLst>
                <a:ext uri="{FF2B5EF4-FFF2-40B4-BE49-F238E27FC236}">
                  <a16:creationId xmlns:a16="http://schemas.microsoft.com/office/drawing/2014/main" id="{FEDB3A05-6FDD-4E87-B800-8F9975244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49">
              <a:extLst>
                <a:ext uri="{FF2B5EF4-FFF2-40B4-BE49-F238E27FC236}">
                  <a16:creationId xmlns:a16="http://schemas.microsoft.com/office/drawing/2014/main" id="{AD6225C0-E391-49D5-9A7B-57C5ED60E1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50">
              <a:extLst>
                <a:ext uri="{FF2B5EF4-FFF2-40B4-BE49-F238E27FC236}">
                  <a16:creationId xmlns:a16="http://schemas.microsoft.com/office/drawing/2014/main" id="{B814B458-45E5-451C-9CBD-027E3776A4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51">
              <a:extLst>
                <a:ext uri="{FF2B5EF4-FFF2-40B4-BE49-F238E27FC236}">
                  <a16:creationId xmlns:a16="http://schemas.microsoft.com/office/drawing/2014/main" id="{59167140-9A0D-4FE7-8E37-2CD6130116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52">
              <a:extLst>
                <a:ext uri="{FF2B5EF4-FFF2-40B4-BE49-F238E27FC236}">
                  <a16:creationId xmlns:a16="http://schemas.microsoft.com/office/drawing/2014/main" id="{2D38B213-991B-495D-8886-04CAD44C7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53">
              <a:extLst>
                <a:ext uri="{FF2B5EF4-FFF2-40B4-BE49-F238E27FC236}">
                  <a16:creationId xmlns:a16="http://schemas.microsoft.com/office/drawing/2014/main" id="{67C1C3DA-3972-4D98-9D9E-390461B28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4">
              <a:extLst>
                <a:ext uri="{FF2B5EF4-FFF2-40B4-BE49-F238E27FC236}">
                  <a16:creationId xmlns:a16="http://schemas.microsoft.com/office/drawing/2014/main" id="{972F8941-61DB-48E1-B9C1-E732470563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5">
              <a:extLst>
                <a:ext uri="{FF2B5EF4-FFF2-40B4-BE49-F238E27FC236}">
                  <a16:creationId xmlns:a16="http://schemas.microsoft.com/office/drawing/2014/main" id="{857B495F-5C9B-435F-8D39-45CC57471F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6">
              <a:extLst>
                <a:ext uri="{FF2B5EF4-FFF2-40B4-BE49-F238E27FC236}">
                  <a16:creationId xmlns:a16="http://schemas.microsoft.com/office/drawing/2014/main" id="{B607428B-B7C9-4017-84F8-19C9B2134A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7">
              <a:extLst>
                <a:ext uri="{FF2B5EF4-FFF2-40B4-BE49-F238E27FC236}">
                  <a16:creationId xmlns:a16="http://schemas.microsoft.com/office/drawing/2014/main" id="{A20C5139-2108-4F5E-B892-64F1D8605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8">
              <a:extLst>
                <a:ext uri="{FF2B5EF4-FFF2-40B4-BE49-F238E27FC236}">
                  <a16:creationId xmlns:a16="http://schemas.microsoft.com/office/drawing/2014/main" id="{C2A51623-F2F3-4584-93F5-598E56A5F4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2908736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n 4"/>
          <p:cNvSpPr/>
          <p:nvPr/>
        </p:nvSpPr>
        <p:spPr>
          <a:xfrm>
            <a:off x="2265814" y="170685"/>
            <a:ext cx="2661927" cy="2691142"/>
          </a:xfrm>
          <a:prstGeom prst="can">
            <a:avLst>
              <a:gd name="adj" fmla="val 15410"/>
            </a:avLst>
          </a:prstGeom>
          <a:noFill/>
          <a:ln w="3175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prstClr val="black"/>
              </a:solidFill>
              <a:latin typeface="Calibri"/>
            </a:endParaRPr>
          </a:p>
        </p:txBody>
      </p:sp>
      <p:sp>
        <p:nvSpPr>
          <p:cNvPr id="10" name="TextBox 9"/>
          <p:cNvSpPr txBox="1"/>
          <p:nvPr/>
        </p:nvSpPr>
        <p:spPr>
          <a:xfrm>
            <a:off x="3067625" y="179649"/>
            <a:ext cx="1058303" cy="369332"/>
          </a:xfrm>
          <a:prstGeom prst="rect">
            <a:avLst/>
          </a:prstGeom>
          <a:noFill/>
        </p:spPr>
        <p:txBody>
          <a:bodyPr wrap="none" rtlCol="0">
            <a:spAutoFit/>
          </a:bodyPr>
          <a:lstStyle/>
          <a:p>
            <a:pPr algn="ctr"/>
            <a:r>
              <a:rPr lang="en-US" dirty="0">
                <a:latin typeface="Calibri"/>
              </a:rPr>
              <a:t>Database</a:t>
            </a:r>
          </a:p>
        </p:txBody>
      </p:sp>
      <p:cxnSp>
        <p:nvCxnSpPr>
          <p:cNvPr id="12" name="Straight Connector 11"/>
          <p:cNvCxnSpPr/>
          <p:nvPr/>
        </p:nvCxnSpPr>
        <p:spPr>
          <a:xfrm>
            <a:off x="2265814" y="2108121"/>
            <a:ext cx="2661927" cy="7759"/>
          </a:xfrm>
          <a:prstGeom prst="line">
            <a:avLst/>
          </a:prstGeom>
          <a:ln w="28575">
            <a:solidFill>
              <a:srgbClr val="C00000"/>
            </a:solidFill>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stretch>
            <a:fillRect/>
          </a:stretch>
        </p:blipFill>
        <p:spPr>
          <a:xfrm>
            <a:off x="2653426" y="2159910"/>
            <a:ext cx="1886697" cy="645714"/>
          </a:xfrm>
          <a:prstGeom prst="rect">
            <a:avLst/>
          </a:prstGeom>
          <a:effectLst>
            <a:softEdge rad="63500"/>
          </a:effectLst>
        </p:spPr>
      </p:pic>
      <p:sp>
        <p:nvSpPr>
          <p:cNvPr id="16" name="Left Brace 15"/>
          <p:cNvSpPr/>
          <p:nvPr/>
        </p:nvSpPr>
        <p:spPr>
          <a:xfrm>
            <a:off x="2115455" y="2171980"/>
            <a:ext cx="103535" cy="549955"/>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7" name="TextBox 16"/>
          <p:cNvSpPr txBox="1"/>
          <p:nvPr/>
        </p:nvSpPr>
        <p:spPr>
          <a:xfrm>
            <a:off x="1524000" y="1018936"/>
            <a:ext cx="643446" cy="369332"/>
          </a:xfrm>
          <a:prstGeom prst="rect">
            <a:avLst/>
          </a:prstGeom>
          <a:noFill/>
        </p:spPr>
        <p:txBody>
          <a:bodyPr wrap="none" rtlCol="0">
            <a:spAutoFit/>
          </a:bodyPr>
          <a:lstStyle/>
          <a:p>
            <a:r>
              <a:rPr lang="en-US" dirty="0">
                <a:latin typeface="Calibri"/>
              </a:rPr>
              <a:t>Train</a:t>
            </a:r>
          </a:p>
        </p:txBody>
      </p:sp>
      <p:sp>
        <p:nvSpPr>
          <p:cNvPr id="18" name="Left Brace 17"/>
          <p:cNvSpPr/>
          <p:nvPr/>
        </p:nvSpPr>
        <p:spPr>
          <a:xfrm>
            <a:off x="2092390" y="399752"/>
            <a:ext cx="180753" cy="16785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9" name="TextBox 18"/>
          <p:cNvSpPr txBox="1"/>
          <p:nvPr/>
        </p:nvSpPr>
        <p:spPr>
          <a:xfrm rot="192142">
            <a:off x="1567666" y="2231477"/>
            <a:ext cx="556114" cy="369332"/>
          </a:xfrm>
          <a:prstGeom prst="rect">
            <a:avLst/>
          </a:prstGeom>
          <a:noFill/>
        </p:spPr>
        <p:txBody>
          <a:bodyPr wrap="none" rtlCol="0">
            <a:spAutoFit/>
          </a:bodyPr>
          <a:lstStyle/>
          <a:p>
            <a:r>
              <a:rPr lang="en-US" dirty="0">
                <a:latin typeface="Calibri"/>
              </a:rPr>
              <a:t>Test</a:t>
            </a:r>
          </a:p>
        </p:txBody>
      </p:sp>
      <p:sp>
        <p:nvSpPr>
          <p:cNvPr id="21" name="Rectangle 20"/>
          <p:cNvSpPr/>
          <p:nvPr/>
        </p:nvSpPr>
        <p:spPr>
          <a:xfrm>
            <a:off x="6205272" y="675249"/>
            <a:ext cx="2768304" cy="5193924"/>
          </a:xfrm>
          <a:prstGeom prst="rect">
            <a:avLst/>
          </a:prstGeom>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latin typeface="Calibri"/>
            </a:endParaRPr>
          </a:p>
        </p:txBody>
      </p:sp>
      <p:sp>
        <p:nvSpPr>
          <p:cNvPr id="23" name="Rounded Rectangle 22">
            <a:extLst>
              <a:ext uri="{FF2B5EF4-FFF2-40B4-BE49-F238E27FC236}">
                <a16:creationId xmlns:a16="http://schemas.microsoft.com/office/drawing/2014/main" id="{F2DF370B-6019-BE4C-84D7-F9A76AD1A1A5}"/>
              </a:ext>
            </a:extLst>
          </p:cNvPr>
          <p:cNvSpPr/>
          <p:nvPr/>
        </p:nvSpPr>
        <p:spPr>
          <a:xfrm>
            <a:off x="6513992" y="4399141"/>
            <a:ext cx="2150866" cy="1359256"/>
          </a:xfrm>
          <a:prstGeom prst="roundRect">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solidFill>
                <a:prstClr val="black"/>
              </a:solidFill>
              <a:latin typeface="Calibri"/>
            </a:endParaRPr>
          </a:p>
          <a:p>
            <a:pPr algn="ctr">
              <a:defRPr/>
            </a:pPr>
            <a:endParaRPr lang="en-US" dirty="0">
              <a:solidFill>
                <a:prstClr val="black"/>
              </a:solidFill>
              <a:latin typeface="Calibri"/>
            </a:endParaRPr>
          </a:p>
        </p:txBody>
      </p:sp>
      <p:sp>
        <p:nvSpPr>
          <p:cNvPr id="24" name="TextBox 23">
            <a:extLst>
              <a:ext uri="{FF2B5EF4-FFF2-40B4-BE49-F238E27FC236}">
                <a16:creationId xmlns:a16="http://schemas.microsoft.com/office/drawing/2014/main" id="{5A074999-65F6-664A-9D58-3E1E7C92FD9F}"/>
              </a:ext>
            </a:extLst>
          </p:cNvPr>
          <p:cNvSpPr txBox="1">
            <a:spLocks noChangeArrowheads="1"/>
          </p:cNvSpPr>
          <p:nvPr/>
        </p:nvSpPr>
        <p:spPr bwMode="auto">
          <a:xfrm>
            <a:off x="6181484" y="305916"/>
            <a:ext cx="283741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dirty="0"/>
              <a:t>DCNN </a:t>
            </a:r>
            <a:r>
              <a:rPr lang="en-US" altLang="en-US" dirty="0">
                <a:latin typeface="Calibri" charset="0"/>
                <a:ea typeface="Calibri" charset="0"/>
                <a:cs typeface="Calibri" charset="0"/>
              </a:rPr>
              <a:t>Model</a:t>
            </a:r>
            <a:r>
              <a:rPr lang="en-US" altLang="en-US" dirty="0"/>
              <a:t> Generation</a:t>
            </a:r>
            <a:endParaRPr lang="en-US" altLang="en-US" dirty="0">
              <a:latin typeface="Calibri"/>
              <a:cs typeface="Calibri"/>
            </a:endParaRPr>
          </a:p>
        </p:txBody>
      </p:sp>
      <p:cxnSp>
        <p:nvCxnSpPr>
          <p:cNvPr id="26" name="Curved Connector 25"/>
          <p:cNvCxnSpPr>
            <a:cxnSpLocks/>
          </p:cNvCxnSpPr>
          <p:nvPr/>
        </p:nvCxnSpPr>
        <p:spPr>
          <a:xfrm>
            <a:off x="4866710" y="1328551"/>
            <a:ext cx="1452575" cy="362027"/>
          </a:xfrm>
          <a:prstGeom prst="curvedConnector3">
            <a:avLst>
              <a:gd name="adj1" fmla="val 50000"/>
            </a:avLst>
          </a:prstGeom>
          <a:ln w="31750">
            <a:solidFill>
              <a:srgbClr val="0070C0"/>
            </a:solidFill>
            <a:tailEnd type="arrow"/>
          </a:ln>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40B5312F-5CF5-A147-BF45-299BE6775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4641" y="1172277"/>
            <a:ext cx="2255373" cy="885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0" name="Cube 39">
            <a:extLst>
              <a:ext uri="{FF2B5EF4-FFF2-40B4-BE49-F238E27FC236}">
                <a16:creationId xmlns:a16="http://schemas.microsoft.com/office/drawing/2014/main" id="{86CC2914-7F24-6B47-BF36-B3B44D0DCD0E}"/>
              </a:ext>
            </a:extLst>
          </p:cNvPr>
          <p:cNvSpPr>
            <a:spLocks noChangeAspect="1"/>
          </p:cNvSpPr>
          <p:nvPr/>
        </p:nvSpPr>
        <p:spPr>
          <a:xfrm>
            <a:off x="7713489" y="2770639"/>
            <a:ext cx="548640" cy="535208"/>
          </a:xfrm>
          <a:prstGeom prst="cube">
            <a:avLst>
              <a:gd name="adj" fmla="val 79073"/>
            </a:avLst>
          </a:prstGeom>
          <a:noFill/>
          <a:ln w="12700">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Calibri"/>
            </a:endParaRPr>
          </a:p>
        </p:txBody>
      </p:sp>
      <p:sp>
        <p:nvSpPr>
          <p:cNvPr id="45" name="Cube 44">
            <a:extLst>
              <a:ext uri="{FF2B5EF4-FFF2-40B4-BE49-F238E27FC236}">
                <a16:creationId xmlns:a16="http://schemas.microsoft.com/office/drawing/2014/main" id="{86CC2914-7F24-6B47-BF36-B3B44D0DCD0E}"/>
              </a:ext>
            </a:extLst>
          </p:cNvPr>
          <p:cNvSpPr>
            <a:spLocks noChangeAspect="1"/>
          </p:cNvSpPr>
          <p:nvPr/>
        </p:nvSpPr>
        <p:spPr>
          <a:xfrm>
            <a:off x="7928926" y="2931664"/>
            <a:ext cx="548640" cy="535208"/>
          </a:xfrm>
          <a:prstGeom prst="cube">
            <a:avLst>
              <a:gd name="adj" fmla="val 79073"/>
            </a:avLst>
          </a:prstGeom>
          <a:noFill/>
          <a:ln w="12700">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Calibri"/>
            </a:endParaRPr>
          </a:p>
        </p:txBody>
      </p:sp>
      <p:sp>
        <p:nvSpPr>
          <p:cNvPr id="48" name="Cube 47">
            <a:extLst>
              <a:ext uri="{FF2B5EF4-FFF2-40B4-BE49-F238E27FC236}">
                <a16:creationId xmlns:a16="http://schemas.microsoft.com/office/drawing/2014/main" id="{86CC2914-7F24-6B47-BF36-B3B44D0DCD0E}"/>
              </a:ext>
            </a:extLst>
          </p:cNvPr>
          <p:cNvSpPr>
            <a:spLocks noChangeAspect="1"/>
          </p:cNvSpPr>
          <p:nvPr/>
        </p:nvSpPr>
        <p:spPr>
          <a:xfrm>
            <a:off x="8363708" y="3153655"/>
            <a:ext cx="548640" cy="535208"/>
          </a:xfrm>
          <a:prstGeom prst="cube">
            <a:avLst>
              <a:gd name="adj" fmla="val 79073"/>
            </a:avLst>
          </a:prstGeom>
          <a:noFill/>
          <a:ln w="12700">
            <a:solidFill>
              <a:schemeClr val="tx1"/>
            </a:solid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latin typeface="Calibri"/>
            </a:endParaRPr>
          </a:p>
        </p:txBody>
      </p:sp>
      <p:pic>
        <p:nvPicPr>
          <p:cNvPr id="51" name="Picture 50"/>
          <p:cNvPicPr>
            <a:picLocks noChangeAspect="1"/>
          </p:cNvPicPr>
          <p:nvPr/>
        </p:nvPicPr>
        <p:blipFill>
          <a:blip r:embed="rId5"/>
          <a:stretch>
            <a:fillRect/>
          </a:stretch>
        </p:blipFill>
        <p:spPr>
          <a:xfrm>
            <a:off x="6860852" y="4511967"/>
            <a:ext cx="1502856" cy="1186618"/>
          </a:xfrm>
          <a:prstGeom prst="rect">
            <a:avLst/>
          </a:prstGeom>
        </p:spPr>
      </p:pic>
      <p:sp>
        <p:nvSpPr>
          <p:cNvPr id="53" name="TextBox 52">
            <a:extLst>
              <a:ext uri="{FF2B5EF4-FFF2-40B4-BE49-F238E27FC236}">
                <a16:creationId xmlns:a16="http://schemas.microsoft.com/office/drawing/2014/main" id="{5A074999-65F6-664A-9D58-3E1E7C92FD9F}"/>
              </a:ext>
            </a:extLst>
          </p:cNvPr>
          <p:cNvSpPr txBox="1">
            <a:spLocks noChangeArrowheads="1"/>
          </p:cNvSpPr>
          <p:nvPr/>
        </p:nvSpPr>
        <p:spPr bwMode="auto">
          <a:xfrm>
            <a:off x="6401275" y="4044850"/>
            <a:ext cx="7934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solidFill>
                  <a:prstClr val="black"/>
                </a:solidFill>
                <a:latin typeface="Calibri"/>
                <a:cs typeface="Calibri"/>
              </a:rPr>
              <a:t>FCNN</a:t>
            </a:r>
            <a:endParaRPr lang="en-US" altLang="en-US" dirty="0">
              <a:solidFill>
                <a:prstClr val="black"/>
              </a:solidFill>
              <a:latin typeface="Calibri"/>
              <a:cs typeface="Calibri"/>
            </a:endParaRPr>
          </a:p>
        </p:txBody>
      </p:sp>
      <p:sp>
        <p:nvSpPr>
          <p:cNvPr id="56" name="TextBox 55">
            <a:extLst>
              <a:ext uri="{FF2B5EF4-FFF2-40B4-BE49-F238E27FC236}">
                <a16:creationId xmlns:a16="http://schemas.microsoft.com/office/drawing/2014/main" id="{5A074999-65F6-664A-9D58-3E1E7C92FD9F}"/>
              </a:ext>
            </a:extLst>
          </p:cNvPr>
          <p:cNvSpPr txBox="1">
            <a:spLocks noChangeArrowheads="1"/>
          </p:cNvSpPr>
          <p:nvPr/>
        </p:nvSpPr>
        <p:spPr bwMode="auto">
          <a:xfrm>
            <a:off x="1668645" y="3408817"/>
            <a:ext cx="180470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dirty="0"/>
              <a:t>DCNN </a:t>
            </a:r>
            <a:r>
              <a:rPr lang="en-US" altLang="en-US" dirty="0">
                <a:latin typeface="Calibri" charset="0"/>
                <a:ea typeface="Calibri" charset="0"/>
                <a:cs typeface="Calibri" charset="0"/>
              </a:rPr>
              <a:t>Model</a:t>
            </a:r>
            <a:endParaRPr lang="en-US" altLang="en-US" dirty="0">
              <a:latin typeface="Calibri"/>
              <a:cs typeface="Calibri"/>
            </a:endParaRPr>
          </a:p>
        </p:txBody>
      </p:sp>
      <p:sp>
        <p:nvSpPr>
          <p:cNvPr id="87" name="TextBox 86">
            <a:extLst>
              <a:ext uri="{FF2B5EF4-FFF2-40B4-BE49-F238E27FC236}">
                <a16:creationId xmlns:a16="http://schemas.microsoft.com/office/drawing/2014/main" id="{5A074999-65F6-664A-9D58-3E1E7C92FD9F}"/>
              </a:ext>
            </a:extLst>
          </p:cNvPr>
          <p:cNvSpPr txBox="1">
            <a:spLocks noChangeArrowheads="1"/>
          </p:cNvSpPr>
          <p:nvPr/>
        </p:nvSpPr>
        <p:spPr bwMode="auto">
          <a:xfrm>
            <a:off x="6516007" y="707147"/>
            <a:ext cx="793434"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dirty="0">
                <a:solidFill>
                  <a:prstClr val="black"/>
                </a:solidFill>
                <a:latin typeface="Calibri"/>
                <a:cs typeface="Calibri"/>
              </a:rPr>
              <a:t>CNN</a:t>
            </a:r>
          </a:p>
        </p:txBody>
      </p:sp>
      <p:sp>
        <p:nvSpPr>
          <p:cNvPr id="86" name="Rounded Rectangle 85">
            <a:extLst>
              <a:ext uri="{FF2B5EF4-FFF2-40B4-BE49-F238E27FC236}">
                <a16:creationId xmlns:a16="http://schemas.microsoft.com/office/drawing/2014/main" id="{F2DF370B-6019-BE4C-84D7-F9A76AD1A1A5}"/>
              </a:ext>
            </a:extLst>
          </p:cNvPr>
          <p:cNvSpPr/>
          <p:nvPr/>
        </p:nvSpPr>
        <p:spPr>
          <a:xfrm>
            <a:off x="6319285" y="1018936"/>
            <a:ext cx="2505385" cy="1197296"/>
          </a:xfrm>
          <a:prstGeom prst="roundRect">
            <a:avLst/>
          </a:prstGeom>
          <a:noFill/>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dirty="0">
              <a:solidFill>
                <a:prstClr val="black"/>
              </a:solidFill>
              <a:latin typeface="Calibri"/>
            </a:endParaRPr>
          </a:p>
          <a:p>
            <a:pPr algn="ctr">
              <a:defRPr/>
            </a:pPr>
            <a:endParaRPr lang="en-US" dirty="0">
              <a:solidFill>
                <a:prstClr val="black"/>
              </a:solidFill>
              <a:latin typeface="Calibri"/>
            </a:endParaRPr>
          </a:p>
        </p:txBody>
      </p:sp>
      <p:cxnSp>
        <p:nvCxnSpPr>
          <p:cNvPr id="93" name="Straight Connector 92"/>
          <p:cNvCxnSpPr>
            <a:endCxn id="23" idx="0"/>
          </p:cNvCxnSpPr>
          <p:nvPr/>
        </p:nvCxnSpPr>
        <p:spPr>
          <a:xfrm flipH="1">
            <a:off x="7589426" y="2078325"/>
            <a:ext cx="12773" cy="2320817"/>
          </a:xfrm>
          <a:prstGeom prst="line">
            <a:avLst/>
          </a:prstGeom>
          <a:ln w="34925">
            <a:solidFill>
              <a:srgbClr val="C00000"/>
            </a:solidFill>
            <a:prstDash val="sysDot"/>
            <a:tailEnd type="triangle" w="lg" len="lg"/>
          </a:ln>
        </p:spPr>
        <p:style>
          <a:lnRef idx="2">
            <a:schemeClr val="accent1"/>
          </a:lnRef>
          <a:fillRef idx="0">
            <a:schemeClr val="accent1"/>
          </a:fillRef>
          <a:effectRef idx="1">
            <a:schemeClr val="accent1"/>
          </a:effectRef>
          <a:fontRef idx="minor">
            <a:schemeClr val="tx1"/>
          </a:fontRef>
        </p:style>
      </p:cxnSp>
      <p:sp>
        <p:nvSpPr>
          <p:cNvPr id="99" name="Right Brace 98"/>
          <p:cNvSpPr/>
          <p:nvPr/>
        </p:nvSpPr>
        <p:spPr>
          <a:xfrm>
            <a:off x="8993094" y="1076479"/>
            <a:ext cx="228883" cy="10955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0" name="TextBox 99"/>
          <p:cNvSpPr txBox="1"/>
          <p:nvPr/>
        </p:nvSpPr>
        <p:spPr>
          <a:xfrm>
            <a:off x="9221976" y="1430409"/>
            <a:ext cx="752322" cy="369332"/>
          </a:xfrm>
          <a:prstGeom prst="rect">
            <a:avLst/>
          </a:prstGeom>
          <a:noFill/>
        </p:spPr>
        <p:txBody>
          <a:bodyPr wrap="none" rtlCol="0">
            <a:spAutoFit/>
          </a:bodyPr>
          <a:lstStyle/>
          <a:p>
            <a:r>
              <a:rPr lang="en-US" dirty="0">
                <a:latin typeface="Calibri"/>
              </a:rPr>
              <a:t>Filters</a:t>
            </a:r>
          </a:p>
        </p:txBody>
      </p:sp>
      <p:sp>
        <p:nvSpPr>
          <p:cNvPr id="101" name="Right Brace 100"/>
          <p:cNvSpPr/>
          <p:nvPr/>
        </p:nvSpPr>
        <p:spPr>
          <a:xfrm>
            <a:off x="9046126" y="2724756"/>
            <a:ext cx="228883" cy="10955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2" name="TextBox 101"/>
          <p:cNvSpPr txBox="1"/>
          <p:nvPr/>
        </p:nvSpPr>
        <p:spPr>
          <a:xfrm>
            <a:off x="9239376" y="3072060"/>
            <a:ext cx="992323" cy="369332"/>
          </a:xfrm>
          <a:prstGeom prst="rect">
            <a:avLst/>
          </a:prstGeom>
          <a:noFill/>
        </p:spPr>
        <p:txBody>
          <a:bodyPr wrap="none" rtlCol="0">
            <a:spAutoFit/>
          </a:bodyPr>
          <a:lstStyle/>
          <a:p>
            <a:r>
              <a:rPr lang="en-US" dirty="0">
                <a:latin typeface="Calibri"/>
              </a:rPr>
              <a:t>Features</a:t>
            </a:r>
          </a:p>
        </p:txBody>
      </p:sp>
      <p:sp>
        <p:nvSpPr>
          <p:cNvPr id="103" name="Right Brace 102"/>
          <p:cNvSpPr/>
          <p:nvPr/>
        </p:nvSpPr>
        <p:spPr>
          <a:xfrm>
            <a:off x="9046126" y="4399141"/>
            <a:ext cx="228883" cy="12569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Calibri"/>
            </a:endParaRPr>
          </a:p>
        </p:txBody>
      </p:sp>
      <p:sp>
        <p:nvSpPr>
          <p:cNvPr id="104" name="TextBox 103"/>
          <p:cNvSpPr txBox="1"/>
          <p:nvPr/>
        </p:nvSpPr>
        <p:spPr>
          <a:xfrm>
            <a:off x="9275009" y="4713712"/>
            <a:ext cx="945323" cy="646331"/>
          </a:xfrm>
          <a:prstGeom prst="rect">
            <a:avLst/>
          </a:prstGeom>
          <a:noFill/>
        </p:spPr>
        <p:txBody>
          <a:bodyPr wrap="none" rtlCol="0">
            <a:spAutoFit/>
          </a:bodyPr>
          <a:lstStyle/>
          <a:p>
            <a:r>
              <a:rPr lang="en-US" dirty="0">
                <a:latin typeface="Calibri"/>
              </a:rPr>
              <a:t>Weights</a:t>
            </a:r>
          </a:p>
          <a:p>
            <a:r>
              <a:rPr lang="en-US" dirty="0">
                <a:latin typeface="Calibri"/>
              </a:rPr>
              <a:t>Biases</a:t>
            </a:r>
          </a:p>
        </p:txBody>
      </p:sp>
      <p:sp>
        <p:nvSpPr>
          <p:cNvPr id="105" name="Rectangle 104"/>
          <p:cNvSpPr/>
          <p:nvPr/>
        </p:nvSpPr>
        <p:spPr>
          <a:xfrm>
            <a:off x="1786323" y="3729643"/>
            <a:ext cx="2768304" cy="1006050"/>
          </a:xfrm>
          <a:prstGeom prst="rect">
            <a:avLst/>
          </a:prstGeom>
          <a:ln w="317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latin typeface="Calibri"/>
            </a:endParaRPr>
          </a:p>
        </p:txBody>
      </p:sp>
      <p:cxnSp>
        <p:nvCxnSpPr>
          <p:cNvPr id="106" name="Curved Connector 105">
            <a:extLst>
              <a:ext uri="{FF2B5EF4-FFF2-40B4-BE49-F238E27FC236}">
                <a16:creationId xmlns:a16="http://schemas.microsoft.com/office/drawing/2014/main" id="{05F5AC9E-BCD9-B841-876F-853F80B7E46E}"/>
              </a:ext>
            </a:extLst>
          </p:cNvPr>
          <p:cNvCxnSpPr>
            <a:stCxn id="21" idx="2"/>
            <a:endCxn id="105" idx="3"/>
          </p:cNvCxnSpPr>
          <p:nvPr/>
        </p:nvCxnSpPr>
        <p:spPr>
          <a:xfrm rot="5400000" flipH="1">
            <a:off x="5253774" y="3533524"/>
            <a:ext cx="1636505" cy="3034797"/>
          </a:xfrm>
          <a:prstGeom prst="curvedConnector4">
            <a:avLst>
              <a:gd name="adj1" fmla="val -13969"/>
              <a:gd name="adj2" fmla="val 72805"/>
            </a:avLst>
          </a:prstGeom>
          <a:ln w="3175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113" name="TextBox 112"/>
          <p:cNvSpPr txBox="1"/>
          <p:nvPr/>
        </p:nvSpPr>
        <p:spPr>
          <a:xfrm>
            <a:off x="2248173" y="3771003"/>
            <a:ext cx="1784527" cy="923330"/>
          </a:xfrm>
          <a:prstGeom prst="rect">
            <a:avLst/>
          </a:prstGeom>
          <a:noFill/>
        </p:spPr>
        <p:txBody>
          <a:bodyPr wrap="none" rtlCol="0">
            <a:spAutoFit/>
          </a:bodyPr>
          <a:lstStyle/>
          <a:p>
            <a:pPr algn="ctr"/>
            <a:r>
              <a:rPr lang="en-US" dirty="0">
                <a:solidFill>
                  <a:prstClr val="black"/>
                </a:solidFill>
                <a:latin typeface="Calibri"/>
              </a:rPr>
              <a:t>Filter Parameters</a:t>
            </a:r>
          </a:p>
          <a:p>
            <a:pPr algn="ctr"/>
            <a:r>
              <a:rPr lang="en-US" dirty="0">
                <a:solidFill>
                  <a:prstClr val="black"/>
                </a:solidFill>
                <a:latin typeface="Calibri"/>
              </a:rPr>
              <a:t>Weights,</a:t>
            </a:r>
          </a:p>
          <a:p>
            <a:pPr algn="ctr"/>
            <a:r>
              <a:rPr lang="en-US" dirty="0">
                <a:solidFill>
                  <a:prstClr val="black"/>
                </a:solidFill>
                <a:latin typeface="Calibri"/>
              </a:rPr>
              <a:t>Biases</a:t>
            </a:r>
          </a:p>
        </p:txBody>
      </p:sp>
      <p:cxnSp>
        <p:nvCxnSpPr>
          <p:cNvPr id="117" name="Curved Connector 116"/>
          <p:cNvCxnSpPr>
            <a:stCxn id="5" idx="3"/>
          </p:cNvCxnSpPr>
          <p:nvPr/>
        </p:nvCxnSpPr>
        <p:spPr>
          <a:xfrm rot="5400000">
            <a:off x="3164477" y="3288379"/>
            <a:ext cx="858852" cy="5748"/>
          </a:xfrm>
          <a:prstGeom prst="curvedConnector3">
            <a:avLst>
              <a:gd name="adj1" fmla="val 50000"/>
            </a:avLst>
          </a:prstGeom>
          <a:ln w="31750">
            <a:solidFill>
              <a:srgbClr val="0070C0"/>
            </a:solidFill>
            <a:tailEnd type="arrow"/>
          </a:ln>
        </p:spPr>
        <p:style>
          <a:lnRef idx="2">
            <a:schemeClr val="accent1"/>
          </a:lnRef>
          <a:fillRef idx="0">
            <a:schemeClr val="accent1"/>
          </a:fillRef>
          <a:effectRef idx="1">
            <a:schemeClr val="accent1"/>
          </a:effectRef>
          <a:fontRef idx="minor">
            <a:schemeClr val="tx1"/>
          </a:fontRef>
        </p:style>
      </p:cxnSp>
      <p:pic>
        <p:nvPicPr>
          <p:cNvPr id="123" name="Picture 122"/>
          <p:cNvPicPr>
            <a:picLocks noChangeAspect="1"/>
          </p:cNvPicPr>
          <p:nvPr/>
        </p:nvPicPr>
        <p:blipFill>
          <a:blip r:embed="rId6"/>
          <a:stretch>
            <a:fillRect/>
          </a:stretch>
        </p:blipFill>
        <p:spPr>
          <a:xfrm>
            <a:off x="2159928" y="5481519"/>
            <a:ext cx="2021002" cy="1136814"/>
          </a:xfrm>
          <a:prstGeom prst="rect">
            <a:avLst/>
          </a:prstGeom>
          <a:effectLst>
            <a:softEdge rad="63500"/>
          </a:effectLst>
        </p:spPr>
      </p:pic>
      <p:cxnSp>
        <p:nvCxnSpPr>
          <p:cNvPr id="124" name="Curved Connector 123"/>
          <p:cNvCxnSpPr>
            <a:stCxn id="105" idx="2"/>
            <a:endCxn id="123" idx="0"/>
          </p:cNvCxnSpPr>
          <p:nvPr/>
        </p:nvCxnSpPr>
        <p:spPr>
          <a:xfrm rot="5400000">
            <a:off x="2797539" y="5108583"/>
            <a:ext cx="745826" cy="46"/>
          </a:xfrm>
          <a:prstGeom prst="curvedConnector3">
            <a:avLst>
              <a:gd name="adj1" fmla="val 50000"/>
            </a:avLst>
          </a:prstGeom>
          <a:ln w="31750">
            <a:solidFill>
              <a:srgbClr val="0070C0"/>
            </a:solidFill>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5452950" y="1077952"/>
            <a:ext cx="301686" cy="369332"/>
          </a:xfrm>
          <a:prstGeom prst="rect">
            <a:avLst/>
          </a:prstGeom>
          <a:solidFill>
            <a:srgbClr val="FFFF00">
              <a:alpha val="24000"/>
            </a:srgbClr>
          </a:solidFill>
        </p:spPr>
        <p:txBody>
          <a:bodyPr wrap="none" rtlCol="0">
            <a:spAutoFit/>
          </a:bodyPr>
          <a:lstStyle/>
          <a:p>
            <a:r>
              <a:rPr lang="en-US" dirty="0">
                <a:solidFill>
                  <a:prstClr val="black"/>
                </a:solidFill>
                <a:latin typeface="Calibri"/>
              </a:rPr>
              <a:t>1</a:t>
            </a:r>
          </a:p>
        </p:txBody>
      </p:sp>
      <p:sp>
        <p:nvSpPr>
          <p:cNvPr id="129" name="TextBox 128"/>
          <p:cNvSpPr txBox="1"/>
          <p:nvPr/>
        </p:nvSpPr>
        <p:spPr>
          <a:xfrm>
            <a:off x="5502336" y="5222975"/>
            <a:ext cx="301686" cy="369332"/>
          </a:xfrm>
          <a:prstGeom prst="rect">
            <a:avLst/>
          </a:prstGeom>
          <a:solidFill>
            <a:srgbClr val="FFFF00">
              <a:alpha val="24000"/>
            </a:srgbClr>
          </a:solidFill>
        </p:spPr>
        <p:txBody>
          <a:bodyPr wrap="none" rtlCol="0">
            <a:spAutoFit/>
          </a:bodyPr>
          <a:lstStyle/>
          <a:p>
            <a:r>
              <a:rPr lang="en-US" dirty="0">
                <a:solidFill>
                  <a:prstClr val="black"/>
                </a:solidFill>
                <a:latin typeface="Calibri"/>
              </a:rPr>
              <a:t>2</a:t>
            </a:r>
          </a:p>
        </p:txBody>
      </p:sp>
      <p:sp>
        <p:nvSpPr>
          <p:cNvPr id="130" name="TextBox 129"/>
          <p:cNvSpPr txBox="1"/>
          <p:nvPr/>
        </p:nvSpPr>
        <p:spPr>
          <a:xfrm>
            <a:off x="3635251" y="3028758"/>
            <a:ext cx="301686" cy="369332"/>
          </a:xfrm>
          <a:prstGeom prst="rect">
            <a:avLst/>
          </a:prstGeom>
          <a:solidFill>
            <a:srgbClr val="FFFF00">
              <a:alpha val="24000"/>
            </a:srgbClr>
          </a:solidFill>
        </p:spPr>
        <p:txBody>
          <a:bodyPr wrap="none" rtlCol="0">
            <a:spAutoFit/>
          </a:bodyPr>
          <a:lstStyle/>
          <a:p>
            <a:r>
              <a:rPr lang="en-US" dirty="0">
                <a:solidFill>
                  <a:prstClr val="black"/>
                </a:solidFill>
                <a:latin typeface="Calibri"/>
              </a:rPr>
              <a:t>3</a:t>
            </a:r>
          </a:p>
        </p:txBody>
      </p:sp>
      <p:sp>
        <p:nvSpPr>
          <p:cNvPr id="131" name="TextBox 130"/>
          <p:cNvSpPr txBox="1"/>
          <p:nvPr/>
        </p:nvSpPr>
        <p:spPr>
          <a:xfrm>
            <a:off x="3190522" y="4906841"/>
            <a:ext cx="301686" cy="369332"/>
          </a:xfrm>
          <a:prstGeom prst="rect">
            <a:avLst/>
          </a:prstGeom>
          <a:solidFill>
            <a:srgbClr val="FFFF00">
              <a:alpha val="24000"/>
            </a:srgbClr>
          </a:solidFill>
        </p:spPr>
        <p:txBody>
          <a:bodyPr wrap="none" rtlCol="0">
            <a:spAutoFit/>
          </a:bodyPr>
          <a:lstStyle/>
          <a:p>
            <a:r>
              <a:rPr lang="en-US" dirty="0">
                <a:solidFill>
                  <a:prstClr val="black"/>
                </a:solidFill>
                <a:latin typeface="Calibri"/>
              </a:rPr>
              <a:t>4</a:t>
            </a:r>
          </a:p>
        </p:txBody>
      </p:sp>
      <p:sp>
        <p:nvSpPr>
          <p:cNvPr id="43" name="Cube 42">
            <a:extLst>
              <a:ext uri="{FF2B5EF4-FFF2-40B4-BE49-F238E27FC236}">
                <a16:creationId xmlns:a16="http://schemas.microsoft.com/office/drawing/2014/main" id="{B622D35F-6203-42A2-925A-25EDED69A7EA}"/>
              </a:ext>
            </a:extLst>
          </p:cNvPr>
          <p:cNvSpPr>
            <a:spLocks noChangeAspect="1"/>
          </p:cNvSpPr>
          <p:nvPr/>
        </p:nvSpPr>
        <p:spPr>
          <a:xfrm>
            <a:off x="7683318" y="2868424"/>
            <a:ext cx="548640" cy="535208"/>
          </a:xfrm>
          <a:prstGeom prst="cube">
            <a:avLst>
              <a:gd name="adj" fmla="val 79073"/>
            </a:avLst>
          </a:prstGeom>
          <a:noFill/>
          <a:ln w="12700" cap="flat" cmpd="sng" algn="ctr">
            <a:solidFill>
              <a:sysClr val="windowText" lastClr="000000"/>
            </a:solidFill>
            <a:prstDash val="solid"/>
          </a:ln>
          <a:effectLst/>
          <a:scene3d>
            <a:camera prst="orthographicFront"/>
            <a:lightRig rig="threePt" dir="t"/>
          </a:scene3d>
          <a:sp3d prstMaterial="metal"/>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4" name="Cube 43">
            <a:extLst>
              <a:ext uri="{FF2B5EF4-FFF2-40B4-BE49-F238E27FC236}">
                <a16:creationId xmlns:a16="http://schemas.microsoft.com/office/drawing/2014/main" id="{1479C260-C7AC-4E4B-A613-89D92FF276D9}"/>
              </a:ext>
            </a:extLst>
          </p:cNvPr>
          <p:cNvSpPr>
            <a:spLocks noChangeAspect="1"/>
          </p:cNvSpPr>
          <p:nvPr/>
        </p:nvSpPr>
        <p:spPr>
          <a:xfrm>
            <a:off x="7898755" y="3029449"/>
            <a:ext cx="548640" cy="535208"/>
          </a:xfrm>
          <a:prstGeom prst="cube">
            <a:avLst>
              <a:gd name="adj" fmla="val 79073"/>
            </a:avLst>
          </a:prstGeom>
          <a:noFill/>
          <a:ln w="12700" cap="flat" cmpd="sng" algn="ctr">
            <a:solidFill>
              <a:sysClr val="windowText" lastClr="000000"/>
            </a:solidFill>
            <a:prstDash val="solid"/>
          </a:ln>
          <a:effectLst/>
          <a:scene3d>
            <a:camera prst="orthographicFront"/>
            <a:lightRig rig="threePt" dir="t"/>
          </a:scene3d>
          <a:sp3d prstMaterial="metal"/>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47" name="Straight Connector 46">
            <a:extLst>
              <a:ext uri="{FF2B5EF4-FFF2-40B4-BE49-F238E27FC236}">
                <a16:creationId xmlns:a16="http://schemas.microsoft.com/office/drawing/2014/main" id="{21C8930B-A852-4FED-A4B6-1D8B2500B4B0}"/>
              </a:ext>
            </a:extLst>
          </p:cNvPr>
          <p:cNvCxnSpPr>
            <a:cxnSpLocks/>
          </p:cNvCxnSpPr>
          <p:nvPr/>
        </p:nvCxnSpPr>
        <p:spPr>
          <a:xfrm>
            <a:off x="8299857" y="3398286"/>
            <a:ext cx="181218" cy="109995"/>
          </a:xfrm>
          <a:prstGeom prst="line">
            <a:avLst/>
          </a:prstGeom>
          <a:noFill/>
          <a:ln w="19050" cap="flat" cmpd="sng" algn="ctr">
            <a:solidFill>
              <a:sysClr val="windowText" lastClr="000000">
                <a:shade val="95000"/>
                <a:satMod val="105000"/>
              </a:sysClr>
            </a:solidFill>
            <a:prstDash val="sysDot"/>
          </a:ln>
          <a:effectLst/>
        </p:spPr>
      </p:cxnSp>
      <p:sp>
        <p:nvSpPr>
          <p:cNvPr id="49" name="Cube 48">
            <a:extLst>
              <a:ext uri="{FF2B5EF4-FFF2-40B4-BE49-F238E27FC236}">
                <a16:creationId xmlns:a16="http://schemas.microsoft.com/office/drawing/2014/main" id="{22875524-0D69-45D4-93CF-3843F0CE8D4F}"/>
              </a:ext>
            </a:extLst>
          </p:cNvPr>
          <p:cNvSpPr>
            <a:spLocks noChangeAspect="1"/>
          </p:cNvSpPr>
          <p:nvPr/>
        </p:nvSpPr>
        <p:spPr>
          <a:xfrm>
            <a:off x="8333537" y="3251440"/>
            <a:ext cx="548640" cy="535208"/>
          </a:xfrm>
          <a:prstGeom prst="cube">
            <a:avLst>
              <a:gd name="adj" fmla="val 79073"/>
            </a:avLst>
          </a:prstGeom>
          <a:noFill/>
          <a:ln w="12700" cap="flat" cmpd="sng" algn="ctr">
            <a:solidFill>
              <a:sysClr val="windowText" lastClr="000000"/>
            </a:solidFill>
            <a:prstDash val="solid"/>
          </a:ln>
          <a:effectLst/>
          <a:scene3d>
            <a:camera prst="orthographicFront"/>
            <a:lightRig rig="threePt" dir="t"/>
          </a:scene3d>
          <a:sp3d prstMaterial="metal"/>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pic>
        <p:nvPicPr>
          <p:cNvPr id="1026" name="Picture 2" descr="FERG-DB">
            <a:extLst>
              <a:ext uri="{FF2B5EF4-FFF2-40B4-BE49-F238E27FC236}">
                <a16:creationId xmlns:a16="http://schemas.microsoft.com/office/drawing/2014/main" id="{93E3C1E6-4E42-4AC1-A3FC-7A1602E239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6547" y="614148"/>
            <a:ext cx="1890519" cy="141789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7127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6907-20BB-4AAB-A0B3-F8A6C0F7A6BD}"/>
              </a:ext>
            </a:extLst>
          </p:cNvPr>
          <p:cNvSpPr>
            <a:spLocks noGrp="1"/>
          </p:cNvSpPr>
          <p:nvPr>
            <p:ph type="title"/>
          </p:nvPr>
        </p:nvSpPr>
        <p:spPr/>
        <p:txBody>
          <a:bodyPr>
            <a:normAutofit/>
          </a:bodyPr>
          <a:lstStyle/>
          <a:p>
            <a:pPr algn="ctr"/>
            <a:r>
              <a:rPr lang="en-US" sz="5400" b="1" dirty="0"/>
              <a:t>Detailed Design</a:t>
            </a:r>
          </a:p>
        </p:txBody>
      </p:sp>
      <p:sp>
        <p:nvSpPr>
          <p:cNvPr id="3" name="Content Placeholder 2">
            <a:extLst>
              <a:ext uri="{FF2B5EF4-FFF2-40B4-BE49-F238E27FC236}">
                <a16:creationId xmlns:a16="http://schemas.microsoft.com/office/drawing/2014/main" id="{9D7268A9-5015-409B-808F-1F50C0FB80D3}"/>
              </a:ext>
            </a:extLst>
          </p:cNvPr>
          <p:cNvSpPr>
            <a:spLocks noGrp="1"/>
          </p:cNvSpPr>
          <p:nvPr>
            <p:ph idx="1"/>
          </p:nvPr>
        </p:nvSpPr>
        <p:spPr/>
        <p:txBody>
          <a:bodyPr>
            <a:normAutofit fontScale="55000" lnSpcReduction="20000"/>
          </a:bodyPr>
          <a:lstStyle/>
          <a:p>
            <a:pPr>
              <a:buClr>
                <a:schemeClr val="accent1"/>
              </a:buClr>
              <a:buFont typeface="Wingdings" panose="05000000000000000000" pitchFamily="2" charset="2"/>
              <a:buChar char="Ø"/>
            </a:pPr>
            <a:r>
              <a:rPr lang="en-US" sz="3600" dirty="0"/>
              <a:t>Generating the dataset</a:t>
            </a:r>
          </a:p>
          <a:p>
            <a:pPr lvl="1"/>
            <a:r>
              <a:rPr lang="en-US" sz="3200" b="1" dirty="0"/>
              <a:t>Format</a:t>
            </a:r>
          </a:p>
          <a:p>
            <a:pPr lvl="1"/>
            <a:r>
              <a:rPr lang="en-US" sz="3200" b="1" dirty="0"/>
              <a:t>Input Image</a:t>
            </a:r>
            <a:endParaRPr lang="en-US" sz="3600" dirty="0"/>
          </a:p>
          <a:p>
            <a:pPr>
              <a:buClr>
                <a:schemeClr val="accent1"/>
              </a:buClr>
              <a:buFont typeface="Wingdings" panose="05000000000000000000" pitchFamily="2" charset="2"/>
              <a:buChar char="Ø"/>
            </a:pPr>
            <a:r>
              <a:rPr lang="en-US" sz="3600" dirty="0"/>
              <a:t>Convolutional Neural Network</a:t>
            </a:r>
          </a:p>
          <a:p>
            <a:pPr lvl="1">
              <a:buClr>
                <a:schemeClr val="accent1"/>
              </a:buClr>
              <a:buFont typeface="Wingdings" panose="05000000000000000000" pitchFamily="2" charset="2"/>
              <a:buChar char="Ø"/>
            </a:pPr>
            <a:r>
              <a:rPr lang="en-US" b="1" dirty="0"/>
              <a:t>Convolution Layer</a:t>
            </a:r>
            <a:endParaRPr lang="en-US" dirty="0"/>
          </a:p>
          <a:p>
            <a:pPr lvl="1">
              <a:buClr>
                <a:schemeClr val="accent1"/>
              </a:buClr>
              <a:buFont typeface="Wingdings" panose="05000000000000000000" pitchFamily="2" charset="2"/>
              <a:buChar char="Ø"/>
            </a:pPr>
            <a:r>
              <a:rPr lang="en-US" b="1" dirty="0"/>
              <a:t>Filter layer</a:t>
            </a:r>
            <a:endParaRPr lang="en-US" dirty="0"/>
          </a:p>
          <a:p>
            <a:pPr lvl="1">
              <a:buClr>
                <a:schemeClr val="accent1"/>
              </a:buClr>
              <a:buFont typeface="Wingdings" panose="05000000000000000000" pitchFamily="2" charset="2"/>
              <a:buChar char="Ø"/>
            </a:pPr>
            <a:r>
              <a:rPr lang="en-US" b="1" dirty="0"/>
              <a:t>RELU</a:t>
            </a:r>
            <a:endParaRPr lang="en-US" dirty="0"/>
          </a:p>
          <a:p>
            <a:pPr lvl="1">
              <a:buClr>
                <a:schemeClr val="accent1"/>
              </a:buClr>
              <a:buFont typeface="Wingdings" panose="05000000000000000000" pitchFamily="2" charset="2"/>
              <a:buChar char="Ø"/>
            </a:pPr>
            <a:r>
              <a:rPr lang="en-US" b="1" dirty="0"/>
              <a:t>Pooling</a:t>
            </a:r>
            <a:endParaRPr lang="en-US" sz="3200" dirty="0"/>
          </a:p>
          <a:p>
            <a:pPr>
              <a:buClr>
                <a:schemeClr val="accent1"/>
              </a:buClr>
              <a:buFont typeface="Wingdings" panose="05000000000000000000" pitchFamily="2" charset="2"/>
              <a:buChar char="Ø"/>
            </a:pPr>
            <a:r>
              <a:rPr lang="en-US" sz="3600" dirty="0"/>
              <a:t>Fully Connected CNN</a:t>
            </a:r>
          </a:p>
          <a:p>
            <a:pPr lvl="1">
              <a:buClr>
                <a:schemeClr val="accent1"/>
              </a:buClr>
              <a:buFont typeface="Wingdings" panose="05000000000000000000" pitchFamily="2" charset="2"/>
              <a:buChar char="Ø"/>
            </a:pPr>
            <a:r>
              <a:rPr lang="en-US" b="1" dirty="0"/>
              <a:t>Utilization of FCNN</a:t>
            </a:r>
            <a:endParaRPr lang="en-US" sz="3200" dirty="0"/>
          </a:p>
          <a:p>
            <a:pPr lvl="1">
              <a:buClr>
                <a:schemeClr val="accent1"/>
              </a:buClr>
              <a:buFont typeface="Wingdings" panose="05000000000000000000" pitchFamily="2" charset="2"/>
              <a:buChar char="Ø"/>
            </a:pPr>
            <a:r>
              <a:rPr lang="en-US" b="1" dirty="0"/>
              <a:t>End usage advantages of FCNN</a:t>
            </a:r>
            <a:endParaRPr lang="en-US" dirty="0"/>
          </a:p>
        </p:txBody>
      </p:sp>
      <p:pic>
        <p:nvPicPr>
          <p:cNvPr id="4" name="Picture 3">
            <a:extLst>
              <a:ext uri="{FF2B5EF4-FFF2-40B4-BE49-F238E27FC236}">
                <a16:creationId xmlns:a16="http://schemas.microsoft.com/office/drawing/2014/main" id="{8C4BFF1B-A303-41CF-BEA6-41F320E979F3}"/>
              </a:ext>
            </a:extLst>
          </p:cNvPr>
          <p:cNvPicPr/>
          <p:nvPr/>
        </p:nvPicPr>
        <p:blipFill>
          <a:blip r:embed="rId3">
            <a:extLst>
              <a:ext uri="{28A0092B-C50C-407E-A947-70E740481C1C}">
                <a14:useLocalDpi xmlns:a14="http://schemas.microsoft.com/office/drawing/2010/main" val="0"/>
              </a:ext>
            </a:extLst>
          </a:blip>
          <a:stretch>
            <a:fillRect/>
          </a:stretch>
        </p:blipFill>
        <p:spPr>
          <a:xfrm>
            <a:off x="4832666" y="2249487"/>
            <a:ext cx="6214745" cy="3541714"/>
          </a:xfrm>
          <a:prstGeom prst="rect">
            <a:avLst/>
          </a:prstGeom>
        </p:spPr>
      </p:pic>
    </p:spTree>
    <p:extLst>
      <p:ext uri="{BB962C8B-B14F-4D97-AF65-F5344CB8AC3E}">
        <p14:creationId xmlns:p14="http://schemas.microsoft.com/office/powerpoint/2010/main" val="115600562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2597</Words>
  <Application>Microsoft Office PowerPoint</Application>
  <PresentationFormat>Widescreen</PresentationFormat>
  <Paragraphs>259</Paragraphs>
  <Slides>31</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Helvetica Neue</vt:lpstr>
      <vt:lpstr>Roboto</vt:lpstr>
      <vt:lpstr>Tw Cen MT</vt:lpstr>
      <vt:lpstr>Wingdings</vt:lpstr>
      <vt:lpstr>Circuit</vt:lpstr>
      <vt:lpstr>PowerPoint Presentation</vt:lpstr>
      <vt:lpstr>outline </vt:lpstr>
      <vt:lpstr>Introduction</vt:lpstr>
      <vt:lpstr>Goal and Objectives</vt:lpstr>
      <vt:lpstr>Functional Requirements </vt:lpstr>
      <vt:lpstr>Non-Functional Requirements</vt:lpstr>
      <vt:lpstr>System Architecture  </vt:lpstr>
      <vt:lpstr>PowerPoint Presentation</vt:lpstr>
      <vt:lpstr>Detailed Design</vt:lpstr>
      <vt:lpstr>Preliminary Implementations</vt:lpstr>
      <vt:lpstr>Implementations</vt:lpstr>
      <vt:lpstr>Implementations</vt:lpstr>
      <vt:lpstr>PowerPoint Presentation</vt:lpstr>
      <vt:lpstr>Processing the dataset </vt:lpstr>
      <vt:lpstr>Processing and labeling dataset of folders</vt:lpstr>
      <vt:lpstr>CNN Model</vt:lpstr>
      <vt:lpstr>results</vt:lpstr>
      <vt:lpstr>Overfitted model</vt:lpstr>
      <vt:lpstr>Accuracy for training 6000 images dataset </vt:lpstr>
      <vt:lpstr>Without ImageDataGenerator</vt:lpstr>
      <vt:lpstr>PowerPoint Presentation</vt:lpstr>
      <vt:lpstr>Results</vt:lpstr>
      <vt:lpstr>Testing the model with images</vt:lpstr>
      <vt:lpstr>Webcam real-time video testing</vt:lpstr>
      <vt:lpstr>PowerPoint Presentation</vt:lpstr>
      <vt:lpstr>Completed Work</vt:lpstr>
      <vt:lpstr>Technical issues</vt:lpstr>
      <vt:lpstr>Future Work</vt:lpstr>
      <vt:lpstr>References</vt:lpstr>
      <vt:lpstr>Thank you </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Merian Gabra</dc:creator>
  <cp:lastModifiedBy>Merian Gabra</cp:lastModifiedBy>
  <cp:revision>6</cp:revision>
  <dcterms:created xsi:type="dcterms:W3CDTF">2020-11-23T17:59:15Z</dcterms:created>
  <dcterms:modified xsi:type="dcterms:W3CDTF">2020-11-23T20:13:47Z</dcterms:modified>
</cp:coreProperties>
</file>